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94" r:id="rId2"/>
    <p:sldId id="500" r:id="rId3"/>
    <p:sldId id="486" r:id="rId4"/>
    <p:sldId id="492" r:id="rId5"/>
    <p:sldId id="488" r:id="rId6"/>
    <p:sldId id="501" r:id="rId7"/>
    <p:sldId id="498" r:id="rId8"/>
    <p:sldId id="497" r:id="rId9"/>
    <p:sldId id="499" r:id="rId10"/>
    <p:sldId id="495" r:id="rId11"/>
    <p:sldId id="484" r:id="rId12"/>
    <p:sldId id="489" r:id="rId13"/>
    <p:sldId id="491" r:id="rId14"/>
    <p:sldId id="496" r:id="rId15"/>
    <p:sldId id="485" r:id="rId16"/>
  </p:sldIdLst>
  <p:sldSz cx="12192000" cy="6858000"/>
  <p:notesSz cx="6802438" cy="99345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DF04A0D-0D4A-4E80-8108-35537F150BB9}">
          <p14:sldIdLst>
            <p14:sldId id="494"/>
            <p14:sldId id="500"/>
            <p14:sldId id="486"/>
            <p14:sldId id="492"/>
            <p14:sldId id="488"/>
            <p14:sldId id="501"/>
            <p14:sldId id="498"/>
            <p14:sldId id="497"/>
          </p14:sldIdLst>
        </p14:section>
        <p14:section name="實驗結果" id="{2FE7E827-95EB-4719-9307-65AABDBC41AD}">
          <p14:sldIdLst>
            <p14:sldId id="499"/>
            <p14:sldId id="495"/>
            <p14:sldId id="484"/>
            <p14:sldId id="489"/>
            <p14:sldId id="491"/>
            <p14:sldId id="496"/>
            <p14:sldId id="4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o zhang" initials="Gz" lastIdx="1" clrIdx="0"/>
  <p:cmAuthor id="2" name="MaChih-Hung" initials="M" lastIdx="8" clrIdx="1">
    <p:extLst>
      <p:ext uri="{19B8F6BF-5375-455C-9EA6-DF929625EA0E}">
        <p15:presenceInfo xmlns:p15="http://schemas.microsoft.com/office/powerpoint/2012/main" userId="MaChih-Hung" providerId="None"/>
      </p:ext>
    </p:extLst>
  </p:cmAuthor>
  <p:cmAuthor id="3" name="Windows 使用者" initials="W使" lastIdx="0" clrIdx="2">
    <p:extLst>
      <p:ext uri="{19B8F6BF-5375-455C-9EA6-DF929625EA0E}">
        <p15:presenceInfo xmlns:p15="http://schemas.microsoft.com/office/powerpoint/2012/main" userId="Windows 使用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C00F6"/>
    <a:srgbClr val="00FF00"/>
    <a:srgbClr val="DAA600"/>
    <a:srgbClr val="FFFF00"/>
    <a:srgbClr val="00B050"/>
    <a:srgbClr val="C0C0C0"/>
    <a:srgbClr val="00CCFF"/>
    <a:srgbClr val="FFCC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 autoAdjust="0"/>
    <p:restoredTop sz="93362" autoAdjust="0"/>
  </p:normalViewPr>
  <p:slideViewPr>
    <p:cSldViewPr>
      <p:cViewPr>
        <p:scale>
          <a:sx n="75" d="100"/>
          <a:sy n="75" d="100"/>
        </p:scale>
        <p:origin x="524" y="-108"/>
      </p:cViewPr>
      <p:guideLst>
        <p:guide orient="horz" pos="2341"/>
        <p:guide pos="3840"/>
      </p:guideLst>
    </p:cSldViewPr>
  </p:slideViewPr>
  <p:outlineViewPr>
    <p:cViewPr>
      <p:scale>
        <a:sx n="33" d="100"/>
        <a:sy n="33" d="100"/>
      </p:scale>
      <p:origin x="0" y="-46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wmf"/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7723" cy="497839"/>
          </a:xfrm>
          <a:prstGeom prst="rect">
            <a:avLst/>
          </a:prstGeom>
        </p:spPr>
        <p:txBody>
          <a:bodyPr vert="horz" lIns="91062" tIns="45531" rIns="91062" bIns="45531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3141" y="0"/>
            <a:ext cx="2947723" cy="497839"/>
          </a:xfrm>
          <a:prstGeom prst="rect">
            <a:avLst/>
          </a:prstGeom>
        </p:spPr>
        <p:txBody>
          <a:bodyPr vert="horz" lIns="91062" tIns="45531" rIns="91062" bIns="45531" rtlCol="0"/>
          <a:lstStyle>
            <a:lvl1pPr algn="r">
              <a:defRPr sz="1200"/>
            </a:lvl1pPr>
          </a:lstStyle>
          <a:p>
            <a:fld id="{656A75DB-B2D4-44E6-91E4-2D1E0DAC9482}" type="datetimeFigureOut">
              <a:rPr lang="zh-TW" altLang="en-US" smtClean="0"/>
              <a:t>2024/10/3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36737"/>
            <a:ext cx="2947723" cy="497839"/>
          </a:xfrm>
          <a:prstGeom prst="rect">
            <a:avLst/>
          </a:prstGeom>
        </p:spPr>
        <p:txBody>
          <a:bodyPr vert="horz" lIns="91062" tIns="45531" rIns="91062" bIns="45531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3141" y="9436737"/>
            <a:ext cx="2947723" cy="497839"/>
          </a:xfrm>
          <a:prstGeom prst="rect">
            <a:avLst/>
          </a:prstGeom>
        </p:spPr>
        <p:txBody>
          <a:bodyPr vert="horz" lIns="91062" tIns="45531" rIns="91062" bIns="45531" rtlCol="0" anchor="b"/>
          <a:lstStyle>
            <a:lvl1pPr algn="r">
              <a:defRPr sz="1200"/>
            </a:lvl1pPr>
          </a:lstStyle>
          <a:p>
            <a:fld id="{45E18C06-6BE2-43D1-8238-01AF29199A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0567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7723" cy="496729"/>
          </a:xfrm>
          <a:prstGeom prst="rect">
            <a:avLst/>
          </a:prstGeom>
        </p:spPr>
        <p:txBody>
          <a:bodyPr vert="horz" lIns="91062" tIns="45531" rIns="91062" bIns="45531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3141" y="1"/>
            <a:ext cx="2947723" cy="496729"/>
          </a:xfrm>
          <a:prstGeom prst="rect">
            <a:avLst/>
          </a:prstGeom>
        </p:spPr>
        <p:txBody>
          <a:bodyPr vert="horz" lIns="91062" tIns="45531" rIns="91062" bIns="45531" rtlCol="0"/>
          <a:lstStyle>
            <a:lvl1pPr algn="r">
              <a:defRPr sz="1200"/>
            </a:lvl1pPr>
          </a:lstStyle>
          <a:p>
            <a:fld id="{4D1A5F4D-B6BB-4286-85FA-E3F6BE06583B}" type="datetimeFigureOut">
              <a:rPr lang="zh-TW" altLang="en-US" smtClean="0"/>
              <a:t>2024/10/3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18288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62" tIns="45531" rIns="91062" bIns="45531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0245" y="4718924"/>
            <a:ext cx="5441950" cy="4470559"/>
          </a:xfrm>
          <a:prstGeom prst="rect">
            <a:avLst/>
          </a:prstGeom>
        </p:spPr>
        <p:txBody>
          <a:bodyPr vert="horz" lIns="91062" tIns="45531" rIns="91062" bIns="45531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36123"/>
            <a:ext cx="2947723" cy="496729"/>
          </a:xfrm>
          <a:prstGeom prst="rect">
            <a:avLst/>
          </a:prstGeom>
        </p:spPr>
        <p:txBody>
          <a:bodyPr vert="horz" lIns="91062" tIns="45531" rIns="91062" bIns="45531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3141" y="9436123"/>
            <a:ext cx="2947723" cy="496729"/>
          </a:xfrm>
          <a:prstGeom prst="rect">
            <a:avLst/>
          </a:prstGeom>
        </p:spPr>
        <p:txBody>
          <a:bodyPr vert="horz" lIns="91062" tIns="45531" rIns="91062" bIns="45531" rtlCol="0" anchor="b"/>
          <a:lstStyle>
            <a:lvl1pPr algn="r">
              <a:defRPr sz="1200"/>
            </a:lvl1pPr>
          </a:lstStyle>
          <a:p>
            <a:fld id="{4D4A5678-3997-4D05-997F-FA2A87955D1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012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TW" altLang="en-US" dirty="0">
                <a:ea typeface="新細明體" charset="-120"/>
              </a:rPr>
              <a:t>說明</a:t>
            </a:r>
            <a:r>
              <a:rPr lang="en-US" altLang="zh-TW" dirty="0">
                <a:ea typeface="新細明體" charset="-120"/>
              </a:rPr>
              <a:t>ADC</a:t>
            </a:r>
            <a:r>
              <a:rPr lang="zh-TW" altLang="en-US" dirty="0">
                <a:ea typeface="新細明體" charset="-120"/>
              </a:rPr>
              <a:t>轉換架構，以及</a:t>
            </a:r>
            <a:r>
              <a:rPr lang="en-US" altLang="zh-TW" dirty="0">
                <a:ea typeface="新細明體" charset="-120"/>
              </a:rPr>
              <a:t>VREFHI=3.3,VREFLO=0</a:t>
            </a:r>
            <a:endParaRPr lang="zh-TW" altLang="en-US" dirty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4206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2139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1026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8440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F2837xD_Workshop.pptx</a:t>
            </a:r>
            <a:r>
              <a:rPr lang="zh-TW" altLang="en-US" dirty="0"/>
              <a:t> </a:t>
            </a:r>
            <a:r>
              <a:rPr lang="en-US" altLang="zh-TW" dirty="0"/>
              <a:t>(p.73)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A5678-3997-4D05-997F-FA2A87955D1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685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TW" altLang="en-US" dirty="0">
                <a:ea typeface="新細明體" charset="-120"/>
              </a:rPr>
              <a:t>說明</a:t>
            </a:r>
            <a:r>
              <a:rPr lang="en-US" altLang="zh-TW" dirty="0">
                <a:ea typeface="新細明體" charset="-120"/>
              </a:rPr>
              <a:t>ADC</a:t>
            </a:r>
            <a:r>
              <a:rPr lang="zh-TW" altLang="en-US" dirty="0">
                <a:ea typeface="新細明體" charset="-120"/>
              </a:rPr>
              <a:t>轉換架構，以及</a:t>
            </a:r>
            <a:r>
              <a:rPr lang="en-US" altLang="zh-TW" dirty="0">
                <a:ea typeface="新細明體" charset="-120"/>
              </a:rPr>
              <a:t>VREFHI=3.3,VREFLO=0</a:t>
            </a:r>
            <a:endParaRPr lang="zh-TW" altLang="en-US" dirty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4995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4A5678-3997-4D05-997F-FA2A87955D1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527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2016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3779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6860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56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4009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8597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" y="746125"/>
            <a:ext cx="6618288" cy="3724275"/>
          </a:xfrm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4652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99456" y="12292"/>
            <a:ext cx="9697077" cy="634082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/>
          <p:cNvSpPr txBox="1">
            <a:spLocks/>
          </p:cNvSpPr>
          <p:nvPr userDrawn="1"/>
        </p:nvSpPr>
        <p:spPr>
          <a:xfrm>
            <a:off x="9395883" y="652026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z="1200" smtClean="0"/>
              <a:pPr/>
              <a:t>‹#›</a:t>
            </a:fld>
            <a:endParaRPr lang="zh-TW" altLang="en-US" sz="12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5"/>
          <p:cNvSpPr txBox="1">
            <a:spLocks/>
          </p:cNvSpPr>
          <p:nvPr userDrawn="1"/>
        </p:nvSpPr>
        <p:spPr>
          <a:xfrm>
            <a:off x="9395883" y="652026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3DA0BB7-265A-403C-9275-D587AB510EDC}" type="slidenum">
              <a:rPr lang="zh-TW" altLang="en-US" sz="1200" smtClean="0"/>
              <a:pPr/>
              <a:t>‹#›</a:t>
            </a:fld>
            <a:endParaRPr lang="zh-TW" altLang="en-US" sz="12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接點 6"/>
          <p:cNvCxnSpPr>
            <a:cxnSpLocks/>
          </p:cNvCxnSpPr>
          <p:nvPr userDrawn="1"/>
        </p:nvCxnSpPr>
        <p:spPr>
          <a:xfrm flipV="1">
            <a:off x="1103446" y="572691"/>
            <a:ext cx="11038492" cy="2153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:\Users\AWinter\AppData\Local\Temp\Rar$DR00.770\color\Taipei Tech Logo-cmyk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7" y="14709"/>
            <a:ext cx="1086487" cy="51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 userDrawn="1"/>
        </p:nvSpPr>
        <p:spPr>
          <a:xfrm>
            <a:off x="140605" y="448122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1" dirty="0">
                <a:solidFill>
                  <a:srgbClr val="00B050"/>
                </a:solidFill>
                <a:latin typeface="Calibri" pitchFamily="34" charset="0"/>
                <a:cs typeface="Times New Roman" pitchFamily="18" charset="0"/>
              </a:rPr>
              <a:t>EE-LAB316</a:t>
            </a:r>
            <a:endParaRPr lang="zh-TW" altLang="en-US" sz="1000" b="1" dirty="0">
              <a:solidFill>
                <a:srgbClr val="00B050"/>
              </a:solidFill>
              <a:latin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660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9395883" y="652026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 dirty="0"/>
          </a:p>
        </p:txBody>
      </p:sp>
      <p:cxnSp>
        <p:nvCxnSpPr>
          <p:cNvPr id="8" name="直線接點 7"/>
          <p:cNvCxnSpPr>
            <a:cxnSpLocks/>
          </p:cNvCxnSpPr>
          <p:nvPr userDrawn="1"/>
        </p:nvCxnSpPr>
        <p:spPr>
          <a:xfrm flipV="1">
            <a:off x="1103446" y="572691"/>
            <a:ext cx="11038492" cy="215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AWinter\AppData\Local\Temp\Rar$DR00.770\color\Taipei Tech Logo-cmyk.jp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7" y="14709"/>
            <a:ext cx="1086487" cy="51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 userDrawn="1"/>
        </p:nvSpPr>
        <p:spPr>
          <a:xfrm>
            <a:off x="140605" y="448122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b="1" dirty="0">
                <a:solidFill>
                  <a:srgbClr val="00B050"/>
                </a:solidFill>
                <a:latin typeface="Calibri" pitchFamily="34" charset="0"/>
                <a:cs typeface="Times New Roman" pitchFamily="18" charset="0"/>
              </a:rPr>
              <a:t>EE-LAB316</a:t>
            </a:r>
            <a:endParaRPr lang="zh-TW" altLang="en-US" sz="1000" b="1" dirty="0">
              <a:solidFill>
                <a:srgbClr val="00B050"/>
              </a:solidFill>
              <a:latin typeface="Calibri" pitchFamily="34" charset="0"/>
              <a:cs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49" r:id="rId3"/>
    <p:sldLayoutId id="2147483656" r:id="rId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11" Type="http://schemas.openxmlformats.org/officeDocument/2006/relationships/image" Target="../media/image12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7.wmf"/><Relationship Id="rId4" Type="http://schemas.openxmlformats.org/officeDocument/2006/relationships/image" Target="../media/image9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圖片 42">
            <a:extLst>
              <a:ext uri="{FF2B5EF4-FFF2-40B4-BE49-F238E27FC236}">
                <a16:creationId xmlns:a16="http://schemas.microsoft.com/office/drawing/2014/main" id="{D358D4D6-F5EF-4BF3-9129-FD0F6A3CD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66" y="1956278"/>
            <a:ext cx="5016500" cy="1879600"/>
          </a:xfrm>
          <a:prstGeom prst="rect">
            <a:avLst/>
          </a:prstGeom>
        </p:spPr>
      </p:pic>
      <p:pic>
        <p:nvPicPr>
          <p:cNvPr id="8" name="內容版面配置區 7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0310"/>
            <a:ext cx="0" cy="0"/>
          </a:xfrm>
        </p:spPr>
      </p:pic>
      <p:sp>
        <p:nvSpPr>
          <p:cNvPr id="29" name="圓角矩形 28"/>
          <p:cNvSpPr/>
          <p:nvPr/>
        </p:nvSpPr>
        <p:spPr>
          <a:xfrm>
            <a:off x="263352" y="1159706"/>
            <a:ext cx="11665296" cy="5113263"/>
          </a:xfrm>
          <a:prstGeom prst="roundRect">
            <a:avLst>
              <a:gd name="adj" fmla="val 3761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4" name="副標題 2"/>
          <p:cNvSpPr txBox="1">
            <a:spLocks/>
          </p:cNvSpPr>
          <p:nvPr/>
        </p:nvSpPr>
        <p:spPr>
          <a:xfrm>
            <a:off x="2495600" y="42735"/>
            <a:ext cx="7128792" cy="64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800" b="1" dirty="0"/>
              <a:t>實習二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F5EBF6A-22DA-48A4-B442-85D4C80295D2}"/>
              </a:ext>
            </a:extLst>
          </p:cNvPr>
          <p:cNvSpPr/>
          <p:nvPr/>
        </p:nvSpPr>
        <p:spPr>
          <a:xfrm>
            <a:off x="5072729" y="2594506"/>
            <a:ext cx="720080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1DA2E31-FCC0-457F-82A8-92AA93390AA3}"/>
              </a:ext>
            </a:extLst>
          </p:cNvPr>
          <p:cNvSpPr txBox="1"/>
          <p:nvPr/>
        </p:nvSpPr>
        <p:spPr>
          <a:xfrm>
            <a:off x="4163692" y="3442036"/>
            <a:ext cx="2160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Sampling capacitor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0B1169-D989-432E-A77C-711BBB225749}"/>
              </a:ext>
            </a:extLst>
          </p:cNvPr>
          <p:cNvSpPr txBox="1"/>
          <p:nvPr/>
        </p:nvSpPr>
        <p:spPr>
          <a:xfrm>
            <a:off x="2537532" y="1466681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S+H(sample and hold)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876E9457-4C84-4F14-8239-65BE3CFB0556}"/>
              </a:ext>
            </a:extLst>
          </p:cNvPr>
          <p:cNvSpPr/>
          <p:nvPr/>
        </p:nvSpPr>
        <p:spPr>
          <a:xfrm>
            <a:off x="6387472" y="2838840"/>
            <a:ext cx="453135" cy="28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10D0C97-93FE-4923-8575-FBB3A81AC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3038" y="5018865"/>
            <a:ext cx="6115904" cy="81926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DC44E27-B092-4CC8-B74F-85352C4C91B4}"/>
              </a:ext>
            </a:extLst>
          </p:cNvPr>
          <p:cNvSpPr txBox="1"/>
          <p:nvPr/>
        </p:nvSpPr>
        <p:spPr>
          <a:xfrm>
            <a:off x="8462426" y="5614448"/>
            <a:ext cx="33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</a:t>
            </a:r>
            <a:endParaRPr lang="zh-TW" altLang="en-US" dirty="0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6F5FD49D-0909-4A45-9E4C-D562960CD880}"/>
              </a:ext>
            </a:extLst>
          </p:cNvPr>
          <p:cNvSpPr/>
          <p:nvPr/>
        </p:nvSpPr>
        <p:spPr>
          <a:xfrm>
            <a:off x="8457105" y="2838840"/>
            <a:ext cx="393656" cy="28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圓柱形 18">
            <a:extLst>
              <a:ext uri="{FF2B5EF4-FFF2-40B4-BE49-F238E27FC236}">
                <a16:creationId xmlns:a16="http://schemas.microsoft.com/office/drawing/2014/main" id="{58036097-C0FD-4396-983B-5D95F8DF0986}"/>
              </a:ext>
            </a:extLst>
          </p:cNvPr>
          <p:cNvSpPr/>
          <p:nvPr/>
        </p:nvSpPr>
        <p:spPr>
          <a:xfrm>
            <a:off x="9318373" y="2009993"/>
            <a:ext cx="1947044" cy="1944216"/>
          </a:xfrm>
          <a:prstGeom prst="ca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Memory</a:t>
            </a:r>
          </a:p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(ADCRESULT)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374EBB08-6922-43CF-B7B0-B68E2810F57E}"/>
              </a:ext>
            </a:extLst>
          </p:cNvPr>
          <p:cNvCxnSpPr/>
          <p:nvPr/>
        </p:nvCxnSpPr>
        <p:spPr>
          <a:xfrm flipV="1">
            <a:off x="8082113" y="4907483"/>
            <a:ext cx="0" cy="7040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376BA6E-F502-4D26-8D34-29D4C691720F}"/>
              </a:ext>
            </a:extLst>
          </p:cNvPr>
          <p:cNvCxnSpPr/>
          <p:nvPr/>
        </p:nvCxnSpPr>
        <p:spPr>
          <a:xfrm>
            <a:off x="8082113" y="4907483"/>
            <a:ext cx="6936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B600A47-60CB-498A-BBA5-A039964635D1}"/>
              </a:ext>
            </a:extLst>
          </p:cNvPr>
          <p:cNvSpPr txBox="1"/>
          <p:nvPr/>
        </p:nvSpPr>
        <p:spPr>
          <a:xfrm>
            <a:off x="8775771" y="4742872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轉換完成產生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EOC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訊號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505E467D-66D4-420C-8D58-58D6317AA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279" y="2129748"/>
            <a:ext cx="1161020" cy="1944216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B885F1FC-F6D0-434E-8468-077DACE876B0}"/>
              </a:ext>
            </a:extLst>
          </p:cNvPr>
          <p:cNvSpPr txBox="1"/>
          <p:nvPr/>
        </p:nvSpPr>
        <p:spPr>
          <a:xfrm>
            <a:off x="4594789" y="15292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A/D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convertor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3F5199A0-9201-47E6-9C7D-987E7186CD51}"/>
              </a:ext>
            </a:extLst>
          </p:cNvPr>
          <p:cNvCxnSpPr>
            <a:cxnSpLocks/>
          </p:cNvCxnSpPr>
          <p:nvPr/>
        </p:nvCxnSpPr>
        <p:spPr>
          <a:xfrm>
            <a:off x="4457259" y="3893544"/>
            <a:ext cx="1335550" cy="1548614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14FD797-0693-4AC8-A067-CDE28C55F876}"/>
              </a:ext>
            </a:extLst>
          </p:cNvPr>
          <p:cNvCxnSpPr>
            <a:cxnSpLocks/>
          </p:cNvCxnSpPr>
          <p:nvPr/>
        </p:nvCxnSpPr>
        <p:spPr>
          <a:xfrm flipH="1">
            <a:off x="7442229" y="4191121"/>
            <a:ext cx="100127" cy="12373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utoShape 3">
            <a:extLst>
              <a:ext uri="{FF2B5EF4-FFF2-40B4-BE49-F238E27FC236}">
                <a16:creationId xmlns:a16="http://schemas.microsoft.com/office/drawing/2014/main" id="{8514F60C-0055-46D4-B438-8FAD450410B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894627" y="3578295"/>
            <a:ext cx="5360901" cy="1979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0D2CC4E-248E-4689-A13D-935BCBEAC20A}"/>
              </a:ext>
            </a:extLst>
          </p:cNvPr>
          <p:cNvSpPr txBox="1"/>
          <p:nvPr/>
        </p:nvSpPr>
        <p:spPr>
          <a:xfrm>
            <a:off x="1443870" y="4834199"/>
            <a:ext cx="116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Switch on 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80184267-5C6D-4439-8CE5-B375431C1F3A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2028165" y="5203531"/>
            <a:ext cx="519633" cy="3538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DD16CCD0-867B-40BC-A8FC-1E8F99061635}"/>
              </a:ext>
            </a:extLst>
          </p:cNvPr>
          <p:cNvSpPr txBox="1"/>
          <p:nvPr/>
        </p:nvSpPr>
        <p:spPr>
          <a:xfrm>
            <a:off x="3453152" y="4817360"/>
            <a:ext cx="1335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Switch off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221CC149-4D19-4C6F-8B7E-C23D827B0A26}"/>
              </a:ext>
            </a:extLst>
          </p:cNvPr>
          <p:cNvCxnSpPr>
            <a:cxnSpLocks/>
          </p:cNvCxnSpPr>
          <p:nvPr/>
        </p:nvCxnSpPr>
        <p:spPr>
          <a:xfrm flipH="1">
            <a:off x="3558080" y="5134429"/>
            <a:ext cx="322153" cy="4229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6509583-6417-421B-9687-5B20BDFC51E2}"/>
              </a:ext>
            </a:extLst>
          </p:cNvPr>
          <p:cNvSpPr txBox="1"/>
          <p:nvPr/>
        </p:nvSpPr>
        <p:spPr>
          <a:xfrm>
            <a:off x="2867296" y="5930005"/>
            <a:ext cx="4753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由於只有一個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ADC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convertor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有多個</a:t>
            </a:r>
            <a:r>
              <a:rPr lang="en-US" altLang="zh-TW" sz="1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ADCin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需要順序轉換</a:t>
            </a:r>
          </a:p>
        </p:txBody>
      </p:sp>
    </p:spTree>
    <p:extLst>
      <p:ext uri="{BB962C8B-B14F-4D97-AF65-F5344CB8AC3E}">
        <p14:creationId xmlns:p14="http://schemas.microsoft.com/office/powerpoint/2010/main" val="1985313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0310"/>
            <a:ext cx="0" cy="0"/>
          </a:xfrm>
        </p:spPr>
      </p:pic>
      <p:sp>
        <p:nvSpPr>
          <p:cNvPr id="12" name="副標題 2"/>
          <p:cNvSpPr txBox="1">
            <a:spLocks/>
          </p:cNvSpPr>
          <p:nvPr/>
        </p:nvSpPr>
        <p:spPr>
          <a:xfrm>
            <a:off x="2495600" y="42735"/>
            <a:ext cx="7128792" cy="64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TW" altLang="en-US" dirty="0"/>
          </a:p>
        </p:txBody>
      </p:sp>
      <p:sp>
        <p:nvSpPr>
          <p:cNvPr id="6" name="副標題 2"/>
          <p:cNvSpPr txBox="1">
            <a:spLocks/>
          </p:cNvSpPr>
          <p:nvPr/>
        </p:nvSpPr>
        <p:spPr>
          <a:xfrm>
            <a:off x="2567608" y="50400"/>
            <a:ext cx="7128792" cy="64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800" b="1" dirty="0"/>
              <a:t>範例題結果</a:t>
            </a:r>
          </a:p>
        </p:txBody>
      </p:sp>
      <p:sp>
        <p:nvSpPr>
          <p:cNvPr id="15" name="矩形 14"/>
          <p:cNvSpPr/>
          <p:nvPr/>
        </p:nvSpPr>
        <p:spPr>
          <a:xfrm>
            <a:off x="1235460" y="1062955"/>
            <a:ext cx="105851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範例題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Timer1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計時器，產生週期為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50u sec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之中斷，在中斷內以軟體觸發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SOC0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ADCINA0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輸入之類比訊號轉成之數位值放至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Memory (0x0040)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內，再以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GPIO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I/O 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腳測試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SOC0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之轉換時間。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6" name="物件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889471"/>
              </p:ext>
            </p:extLst>
          </p:nvPr>
        </p:nvGraphicFramePr>
        <p:xfrm>
          <a:off x="1125252" y="2950893"/>
          <a:ext cx="4934744" cy="3084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Visio" r:id="rId5" imgW="5367321" imgH="3353798" progId="Visio.Drawing.11">
                  <p:embed/>
                </p:oleObj>
              </mc:Choice>
              <mc:Fallback>
                <p:oleObj name="Visio" r:id="rId5" imgW="5367321" imgH="3353798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25252" y="2950893"/>
                        <a:ext cx="4934744" cy="30840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圓角矩形 17"/>
          <p:cNvSpPr/>
          <p:nvPr/>
        </p:nvSpPr>
        <p:spPr>
          <a:xfrm>
            <a:off x="911424" y="920281"/>
            <a:ext cx="10986586" cy="5616625"/>
          </a:xfrm>
          <a:prstGeom prst="roundRect">
            <a:avLst>
              <a:gd name="adj" fmla="val 3761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0046609"/>
              </p:ext>
            </p:extLst>
          </p:nvPr>
        </p:nvGraphicFramePr>
        <p:xfrm>
          <a:off x="6744072" y="2852936"/>
          <a:ext cx="4325243" cy="3173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Visio" r:id="rId7" imgW="4613643" imgH="3383936" progId="Visio.Drawing.11">
                  <p:embed/>
                </p:oleObj>
              </mc:Choice>
              <mc:Fallback>
                <p:oleObj name="Visio" r:id="rId7" imgW="4613643" imgH="338393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44072" y="2852936"/>
                        <a:ext cx="4325243" cy="31732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869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0310"/>
            <a:ext cx="0" cy="0"/>
          </a:xfrm>
        </p:spPr>
      </p:pic>
      <p:sp>
        <p:nvSpPr>
          <p:cNvPr id="12" name="副標題 2"/>
          <p:cNvSpPr txBox="1">
            <a:spLocks/>
          </p:cNvSpPr>
          <p:nvPr/>
        </p:nvSpPr>
        <p:spPr>
          <a:xfrm>
            <a:off x="2495600" y="42735"/>
            <a:ext cx="7128792" cy="64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800" b="1" dirty="0"/>
              <a:t>實習二</a:t>
            </a:r>
          </a:p>
        </p:txBody>
      </p:sp>
      <p:sp>
        <p:nvSpPr>
          <p:cNvPr id="7" name="矩形 6"/>
          <p:cNvSpPr/>
          <p:nvPr/>
        </p:nvSpPr>
        <p:spPr>
          <a:xfrm>
            <a:off x="1081091" y="964243"/>
            <a:ext cx="10081120" cy="2632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實驗說明：</a:t>
            </a:r>
          </a:p>
          <a:p>
            <a:pPr>
              <a:lnSpc>
                <a:spcPct val="150000"/>
              </a:lnSpc>
            </a:pP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範例題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：使用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Timer1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計時器，產生週期為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50u sec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之中斷，在中斷內以軟體觸發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SOC0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，將由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ADCINA0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輸入之類比訊號轉成之數位值放至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Memory (0x0040)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內，再以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GPIO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I/O 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腳測試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SOC0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之轉換時間。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zh-TW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實驗題：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Timer1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計時器，產生週期為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20u sec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之中斷，在中斷內以軟體觸發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SOC1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，將由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ADCINA1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輸入之類比訊號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(DC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1600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</a:t>
            </a:r>
            <a:r>
              <a:rPr lang="zh-TW" altLang="en-US" sz="1600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轉成之數位值連續讀一百筆，從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Memory (0x0040)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開始擺放，並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分別使用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ADC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取值時間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(ACQPS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分別為最大與最小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觀察每筆數位值誤差為幾位元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911424" y="908719"/>
            <a:ext cx="10225136" cy="2664297"/>
          </a:xfrm>
          <a:prstGeom prst="roundRect">
            <a:avLst>
              <a:gd name="adj" fmla="val 3761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2" name="十六角星形 1"/>
          <p:cNvSpPr/>
          <p:nvPr/>
        </p:nvSpPr>
        <p:spPr>
          <a:xfrm rot="379250">
            <a:off x="5056029" y="4953357"/>
            <a:ext cx="3581304" cy="1665528"/>
          </a:xfrm>
          <a:prstGeom prst="star16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 rot="379250">
            <a:off x="5834840" y="5474935"/>
            <a:ext cx="231874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接線完畢後在上電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先接地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11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sz="11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輸入電壓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:0~3V(ADCIN)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dirty="0">
              <a:solidFill>
                <a:srgbClr val="0C00F6"/>
              </a:solidFill>
              <a:latin typeface="+mj-lt"/>
              <a:ea typeface="標楷體" panose="03000509000000000000" pitchFamily="65" charset="-120"/>
            </a:endParaRPr>
          </a:p>
        </p:txBody>
      </p:sp>
      <p:sp>
        <p:nvSpPr>
          <p:cNvPr id="14" name="圓角矩形 9">
            <a:extLst>
              <a:ext uri="{FF2B5EF4-FFF2-40B4-BE49-F238E27FC236}">
                <a16:creationId xmlns:a16="http://schemas.microsoft.com/office/drawing/2014/main" id="{DF74EFE7-ED51-407F-A51E-9AC54F22E5F0}"/>
              </a:ext>
            </a:extLst>
          </p:cNvPr>
          <p:cNvSpPr/>
          <p:nvPr/>
        </p:nvSpPr>
        <p:spPr bwMode="auto">
          <a:xfrm>
            <a:off x="149234" y="4674916"/>
            <a:ext cx="4752528" cy="187220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900" b="1"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5E3F93B-1F78-4190-A277-A6ACBA253235}"/>
              </a:ext>
            </a:extLst>
          </p:cNvPr>
          <p:cNvSpPr txBox="1"/>
          <p:nvPr/>
        </p:nvSpPr>
        <p:spPr>
          <a:xfrm>
            <a:off x="294711" y="4688401"/>
            <a:ext cx="468052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繳交期限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:2023/10/18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作業繳交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(google 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表單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):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網址公告於北科</a:t>
            </a:r>
            <a:r>
              <a:rPr lang="en-US" altLang="zh-TW" dirty="0" err="1">
                <a:latin typeface="+mj-lt"/>
                <a:ea typeface="標楷體" panose="03000509000000000000" pitchFamily="65" charset="-120"/>
              </a:rPr>
              <a:t>i</a:t>
            </a:r>
            <a:r>
              <a:rPr lang="zh-TW" altLang="en-US" dirty="0">
                <a:latin typeface="+mj-lt"/>
                <a:ea typeface="標楷體" panose="03000509000000000000" pitchFamily="65" charset="-120"/>
              </a:rPr>
              <a:t>學園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+mj-lt"/>
                <a:ea typeface="標楷體" panose="03000509000000000000" pitchFamily="65" charset="-120"/>
              </a:rPr>
              <a:t>問題請洽</a:t>
            </a:r>
            <a:r>
              <a:rPr lang="en-US" altLang="zh-TW" dirty="0">
                <a:latin typeface="+mj-lt"/>
                <a:ea typeface="標楷體" panose="03000509000000000000" pitchFamily="65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ea typeface="標楷體" panose="03000509000000000000" pitchFamily="65" charset="-120"/>
              </a:rPr>
              <a:t>助教信箱</a:t>
            </a:r>
            <a:r>
              <a:rPr lang="en-US" altLang="zh-TW" dirty="0">
                <a:ea typeface="標楷體" panose="03000509000000000000" pitchFamily="65" charset="-120"/>
              </a:rPr>
              <a:t>:t112318017@ntut.org.tw</a:t>
            </a:r>
            <a:endParaRPr lang="en-US" altLang="zh-TW" dirty="0">
              <a:latin typeface="+mj-lt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+mj-lt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CA7D1B-F988-49F4-A45C-81ED8F63F8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" r="3031"/>
          <a:stretch/>
        </p:blipFill>
        <p:spPr>
          <a:xfrm>
            <a:off x="7216771" y="3248601"/>
            <a:ext cx="4535041" cy="171579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9252914-60EC-46D2-9F2D-84721CA5BE2F}"/>
              </a:ext>
            </a:extLst>
          </p:cNvPr>
          <p:cNvSpPr/>
          <p:nvPr/>
        </p:nvSpPr>
        <p:spPr>
          <a:xfrm>
            <a:off x="7216771" y="4516360"/>
            <a:ext cx="4609973" cy="350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337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0310"/>
            <a:ext cx="0" cy="0"/>
          </a:xfrm>
        </p:spPr>
      </p:pic>
      <p:sp>
        <p:nvSpPr>
          <p:cNvPr id="12" name="副標題 2"/>
          <p:cNvSpPr txBox="1">
            <a:spLocks/>
          </p:cNvSpPr>
          <p:nvPr/>
        </p:nvSpPr>
        <p:spPr>
          <a:xfrm>
            <a:off x="2495600" y="42735"/>
            <a:ext cx="7128792" cy="64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/>
          <a:srcRect t="4038" b="10138"/>
          <a:stretch/>
        </p:blipFill>
        <p:spPr>
          <a:xfrm>
            <a:off x="119336" y="842500"/>
            <a:ext cx="4032448" cy="1946699"/>
          </a:xfrm>
          <a:prstGeom prst="rect">
            <a:avLst/>
          </a:prstGeom>
        </p:spPr>
      </p:pic>
      <p:sp>
        <p:nvSpPr>
          <p:cNvPr id="6" name="副標題 2"/>
          <p:cNvSpPr txBox="1">
            <a:spLocks/>
          </p:cNvSpPr>
          <p:nvPr/>
        </p:nvSpPr>
        <p:spPr>
          <a:xfrm>
            <a:off x="2567608" y="50400"/>
            <a:ext cx="7128792" cy="64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800" b="1" dirty="0"/>
              <a:t>實驗題結果</a:t>
            </a:r>
          </a:p>
        </p:txBody>
      </p:sp>
      <p:sp>
        <p:nvSpPr>
          <p:cNvPr id="2" name="圓角矩形 1"/>
          <p:cNvSpPr/>
          <p:nvPr/>
        </p:nvSpPr>
        <p:spPr>
          <a:xfrm>
            <a:off x="983432" y="1482496"/>
            <a:ext cx="3168352" cy="1008112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圓角矩形 28"/>
          <p:cNvSpPr/>
          <p:nvPr/>
        </p:nvSpPr>
        <p:spPr>
          <a:xfrm>
            <a:off x="2999656" y="2276872"/>
            <a:ext cx="8898354" cy="4260034"/>
          </a:xfrm>
          <a:prstGeom prst="roundRect">
            <a:avLst>
              <a:gd name="adj" fmla="val 3761"/>
            </a:avLst>
          </a:prstGeom>
          <a:solidFill>
            <a:schemeClr val="bg1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22308" t="30405" r="2588" b="24648"/>
          <a:stretch/>
        </p:blipFill>
        <p:spPr>
          <a:xfrm>
            <a:off x="3215680" y="2708920"/>
            <a:ext cx="8508568" cy="3600400"/>
          </a:xfrm>
          <a:prstGeom prst="rect">
            <a:avLst/>
          </a:prstGeom>
        </p:spPr>
      </p:pic>
      <p:sp>
        <p:nvSpPr>
          <p:cNvPr id="3" name="向右箭號 2"/>
          <p:cNvSpPr/>
          <p:nvPr/>
        </p:nvSpPr>
        <p:spPr>
          <a:xfrm rot="2200062">
            <a:off x="2877469" y="2133046"/>
            <a:ext cx="676423" cy="50405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右大括弧 3"/>
          <p:cNvSpPr/>
          <p:nvPr/>
        </p:nvSpPr>
        <p:spPr>
          <a:xfrm rot="16200000">
            <a:off x="7536160" y="-27384"/>
            <a:ext cx="432048" cy="6624736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右大括弧 10"/>
          <p:cNvSpPr/>
          <p:nvPr/>
        </p:nvSpPr>
        <p:spPr>
          <a:xfrm>
            <a:off x="11331604" y="3645024"/>
            <a:ext cx="237004" cy="216024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536160" y="269224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zh-TW" altLang="en-US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1585153" y="450912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zh-TW" altLang="en-US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80120" y="2850647"/>
            <a:ext cx="731704" cy="27995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360689" y="734926"/>
            <a:ext cx="758450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TW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實驗題：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Timer1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計時器，產生週期為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20u sec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之中斷，在中斷內以軟體觸發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SOC1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ADCINA1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輸入之類比訊號轉成之數位值連續讀一百筆，從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Memory (0x0040)</a:t>
            </a:r>
            <a:r>
              <a:rPr lang="zh-TW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開始擺放，並觀察每筆數位值誤差為幾位元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908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0310"/>
            <a:ext cx="0" cy="0"/>
          </a:xfrm>
        </p:spPr>
      </p:pic>
      <p:sp>
        <p:nvSpPr>
          <p:cNvPr id="29" name="圓角矩形 28"/>
          <p:cNvSpPr/>
          <p:nvPr/>
        </p:nvSpPr>
        <p:spPr>
          <a:xfrm>
            <a:off x="1271464" y="980728"/>
            <a:ext cx="10081120" cy="5328592"/>
          </a:xfrm>
          <a:prstGeom prst="roundRect">
            <a:avLst>
              <a:gd name="adj" fmla="val 3761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77" name="Rectangle 277"/>
          <p:cNvSpPr>
            <a:spLocks noChangeArrowheads="1"/>
          </p:cNvSpPr>
          <p:nvPr/>
        </p:nvSpPr>
        <p:spPr bwMode="auto">
          <a:xfrm>
            <a:off x="2429719" y="5230735"/>
            <a:ext cx="884238" cy="5762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Text Box 91"/>
          <p:cNvSpPr txBox="1">
            <a:spLocks noChangeArrowheads="1"/>
          </p:cNvSpPr>
          <p:nvPr/>
        </p:nvSpPr>
        <p:spPr bwMode="auto">
          <a:xfrm>
            <a:off x="2380410" y="5257723"/>
            <a:ext cx="962122" cy="544765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400" dirty="0">
                <a:effectLst/>
                <a:latin typeface="Arial" pitchFamily="34" charset="0"/>
                <a:cs typeface="Arial" pitchFamily="34" charset="0"/>
              </a:rPr>
              <a:t>ADCINT1</a:t>
            </a:r>
            <a:endParaRPr lang="en-US" sz="1400" b="0" dirty="0">
              <a:effectLst/>
              <a:latin typeface="Arial" pitchFamily="34" charset="0"/>
              <a:cs typeface="Arial" pitchFamily="34" charset="0"/>
            </a:endParaRPr>
          </a:p>
          <a:p>
            <a:pPr algn="r"/>
            <a:r>
              <a:rPr lang="en-US" sz="1400" dirty="0">
                <a:effectLst/>
                <a:latin typeface="Arial" pitchFamily="34" charset="0"/>
                <a:cs typeface="Arial" pitchFamily="34" charset="0"/>
              </a:rPr>
              <a:t>ADCINT2</a:t>
            </a:r>
            <a:endParaRPr lang="en-US" sz="1400" b="0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Line 102"/>
          <p:cNvSpPr>
            <a:spLocks noChangeShapeType="1"/>
          </p:cNvSpPr>
          <p:nvPr/>
        </p:nvSpPr>
        <p:spPr bwMode="auto">
          <a:xfrm>
            <a:off x="3375869" y="5364085"/>
            <a:ext cx="209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Line 103"/>
          <p:cNvSpPr>
            <a:spLocks noChangeShapeType="1"/>
          </p:cNvSpPr>
          <p:nvPr/>
        </p:nvSpPr>
        <p:spPr bwMode="auto">
          <a:xfrm>
            <a:off x="3375869" y="5656185"/>
            <a:ext cx="209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Text Box 111"/>
          <p:cNvSpPr txBox="1">
            <a:spLocks noChangeArrowheads="1"/>
          </p:cNvSpPr>
          <p:nvPr/>
        </p:nvSpPr>
        <p:spPr bwMode="auto">
          <a:xfrm>
            <a:off x="2310656" y="5884785"/>
            <a:ext cx="1190625" cy="2215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lnSpc>
                <a:spcPct val="60000"/>
              </a:lnSpc>
            </a:pPr>
            <a:r>
              <a:rPr lang="en-US" sz="1400" b="0">
                <a:effectLst/>
                <a:latin typeface="Arial" pitchFamily="34" charset="0"/>
                <a:cs typeface="Arial" pitchFamily="34" charset="0"/>
              </a:rPr>
              <a:t>Re-Trigger</a:t>
            </a:r>
          </a:p>
        </p:txBody>
      </p:sp>
      <p:sp>
        <p:nvSpPr>
          <p:cNvPr id="82" name="AutoShape 147"/>
          <p:cNvSpPr>
            <a:spLocks noChangeArrowheads="1"/>
          </p:cNvSpPr>
          <p:nvPr/>
        </p:nvSpPr>
        <p:spPr bwMode="auto">
          <a:xfrm rot="5400000" flipH="1">
            <a:off x="8865444" y="3145322"/>
            <a:ext cx="1314450" cy="228602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Text Box 150"/>
          <p:cNvSpPr txBox="1">
            <a:spLocks noChangeArrowheads="1"/>
          </p:cNvSpPr>
          <p:nvPr/>
        </p:nvSpPr>
        <p:spPr bwMode="auto">
          <a:xfrm>
            <a:off x="9825965" y="2645662"/>
            <a:ext cx="841897" cy="1166153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effectLst/>
                <a:latin typeface="Arial" pitchFamily="34" charset="0"/>
                <a:cs typeface="Arial" pitchFamily="34" charset="0"/>
              </a:rPr>
              <a:t>ADCINT1</a:t>
            </a:r>
            <a:endParaRPr lang="en-US" sz="1200" b="0" dirty="0">
              <a:effectLst/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effectLst/>
                <a:latin typeface="Arial" pitchFamily="34" charset="0"/>
                <a:cs typeface="Arial" pitchFamily="34" charset="0"/>
              </a:rPr>
              <a:t>ADCINT2</a:t>
            </a:r>
            <a:endParaRPr lang="en-US" sz="1200" b="0" dirty="0">
              <a:effectLst/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effectLst/>
                <a:latin typeface="Arial" pitchFamily="34" charset="0"/>
                <a:cs typeface="Arial" pitchFamily="34" charset="0"/>
              </a:rPr>
              <a:t>ADCINT3</a:t>
            </a:r>
            <a:endParaRPr lang="en-US" sz="1200" b="0" dirty="0">
              <a:effectLst/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effectLst/>
                <a:latin typeface="Arial" pitchFamily="34" charset="0"/>
                <a:cs typeface="Arial" pitchFamily="34" charset="0"/>
              </a:rPr>
              <a:t>ADCINT4</a:t>
            </a:r>
            <a:endParaRPr lang="en-US" sz="1200" b="0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Line 160"/>
          <p:cNvSpPr>
            <a:spLocks noChangeShapeType="1"/>
          </p:cNvSpPr>
          <p:nvPr/>
        </p:nvSpPr>
        <p:spPr bwMode="auto">
          <a:xfrm>
            <a:off x="9640144" y="2827070"/>
            <a:ext cx="209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Line 161"/>
          <p:cNvSpPr>
            <a:spLocks noChangeShapeType="1"/>
          </p:cNvSpPr>
          <p:nvPr/>
        </p:nvSpPr>
        <p:spPr bwMode="auto">
          <a:xfrm>
            <a:off x="9640144" y="3103295"/>
            <a:ext cx="209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Line 162"/>
          <p:cNvSpPr>
            <a:spLocks noChangeShapeType="1"/>
          </p:cNvSpPr>
          <p:nvPr/>
        </p:nvSpPr>
        <p:spPr bwMode="auto">
          <a:xfrm>
            <a:off x="9640144" y="3376345"/>
            <a:ext cx="209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Line 163"/>
          <p:cNvSpPr>
            <a:spLocks noChangeShapeType="1"/>
          </p:cNvSpPr>
          <p:nvPr/>
        </p:nvSpPr>
        <p:spPr bwMode="auto">
          <a:xfrm>
            <a:off x="9640144" y="3655745"/>
            <a:ext cx="209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ectangle 188"/>
          <p:cNvSpPr>
            <a:spLocks noChangeArrowheads="1"/>
          </p:cNvSpPr>
          <p:nvPr/>
        </p:nvSpPr>
        <p:spPr bwMode="auto">
          <a:xfrm>
            <a:off x="5920631" y="2908785"/>
            <a:ext cx="758825" cy="692150"/>
          </a:xfrm>
          <a:prstGeom prst="rect">
            <a:avLst/>
          </a:prstGeom>
          <a:solidFill>
            <a:schemeClr val="accent3"/>
          </a:solidFill>
          <a:ln w="12700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sz="1400" dirty="0">
                <a:effectLst/>
                <a:latin typeface="Arial" pitchFamily="34" charset="0"/>
                <a:cs typeface="Arial" pitchFamily="34" charset="0"/>
              </a:rPr>
              <a:t>Channel</a:t>
            </a:r>
          </a:p>
          <a:p>
            <a:pPr algn="ctr"/>
            <a:r>
              <a:rPr lang="en-US" sz="1400" dirty="0">
                <a:effectLst/>
                <a:latin typeface="Arial" pitchFamily="34" charset="0"/>
                <a:cs typeface="Arial" pitchFamily="34" charset="0"/>
              </a:rPr>
              <a:t>Select</a:t>
            </a:r>
          </a:p>
        </p:txBody>
      </p:sp>
      <p:sp>
        <p:nvSpPr>
          <p:cNvPr id="89" name="Line 197"/>
          <p:cNvSpPr>
            <a:spLocks noChangeShapeType="1"/>
          </p:cNvSpPr>
          <p:nvPr/>
        </p:nvSpPr>
        <p:spPr bwMode="auto">
          <a:xfrm>
            <a:off x="6679456" y="3254860"/>
            <a:ext cx="2889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Rectangle 205"/>
          <p:cNvSpPr>
            <a:spLocks noChangeArrowheads="1"/>
          </p:cNvSpPr>
          <p:nvPr/>
        </p:nvSpPr>
        <p:spPr bwMode="auto">
          <a:xfrm>
            <a:off x="6973144" y="2908785"/>
            <a:ext cx="758825" cy="692150"/>
          </a:xfrm>
          <a:prstGeom prst="rect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sz="1400" dirty="0">
                <a:effectLst/>
                <a:latin typeface="Arial" pitchFamily="34" charset="0"/>
                <a:cs typeface="Arial" pitchFamily="34" charset="0"/>
              </a:rPr>
              <a:t>Sample</a:t>
            </a:r>
          </a:p>
          <a:p>
            <a:pPr algn="ctr"/>
            <a:r>
              <a:rPr lang="en-US" sz="1400" dirty="0">
                <a:effectLst/>
                <a:latin typeface="Arial" pitchFamily="34" charset="0"/>
                <a:cs typeface="Arial" pitchFamily="34" charset="0"/>
              </a:rPr>
              <a:t>Window</a:t>
            </a:r>
          </a:p>
        </p:txBody>
      </p:sp>
      <p:sp>
        <p:nvSpPr>
          <p:cNvPr id="91" name="Rectangle 206"/>
          <p:cNvSpPr>
            <a:spLocks noChangeArrowheads="1"/>
          </p:cNvSpPr>
          <p:nvPr/>
        </p:nvSpPr>
        <p:spPr bwMode="auto">
          <a:xfrm>
            <a:off x="8027244" y="2908785"/>
            <a:ext cx="758825" cy="69215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lIns="0" tIns="0" rIns="0" bIns="0" anchor="ctr"/>
          <a:lstStyle/>
          <a:p>
            <a:pPr algn="ctr"/>
            <a:r>
              <a:rPr lang="en-US" sz="1400">
                <a:effectLst/>
                <a:latin typeface="Arial" pitchFamily="34" charset="0"/>
                <a:cs typeface="Arial" pitchFamily="34" charset="0"/>
              </a:rPr>
              <a:t>Result</a:t>
            </a:r>
          </a:p>
          <a:p>
            <a:pPr algn="ctr"/>
            <a:r>
              <a:rPr lang="en-US" sz="1400">
                <a:effectLst/>
                <a:latin typeface="Arial" pitchFamily="34" charset="0"/>
                <a:cs typeface="Arial" pitchFamily="34" charset="0"/>
              </a:rPr>
              <a:t>Register</a:t>
            </a:r>
          </a:p>
        </p:txBody>
      </p:sp>
      <p:sp>
        <p:nvSpPr>
          <p:cNvPr id="92" name="Line 207"/>
          <p:cNvSpPr>
            <a:spLocks noChangeShapeType="1"/>
          </p:cNvSpPr>
          <p:nvPr/>
        </p:nvSpPr>
        <p:spPr bwMode="auto">
          <a:xfrm>
            <a:off x="7727206" y="3256448"/>
            <a:ext cx="3000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Line 210"/>
          <p:cNvSpPr>
            <a:spLocks noChangeShapeType="1"/>
          </p:cNvSpPr>
          <p:nvPr/>
        </p:nvSpPr>
        <p:spPr bwMode="auto">
          <a:xfrm>
            <a:off x="8782894" y="3261210"/>
            <a:ext cx="6254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Line 228"/>
          <p:cNvSpPr>
            <a:spLocks noChangeShapeType="1"/>
          </p:cNvSpPr>
          <p:nvPr/>
        </p:nvSpPr>
        <p:spPr bwMode="auto">
          <a:xfrm>
            <a:off x="5326906" y="3259623"/>
            <a:ext cx="590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Line 230"/>
          <p:cNvSpPr>
            <a:spLocks noChangeShapeType="1"/>
          </p:cNvSpPr>
          <p:nvPr/>
        </p:nvSpPr>
        <p:spPr bwMode="auto">
          <a:xfrm>
            <a:off x="4296619" y="3019910"/>
            <a:ext cx="719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Text Box 234"/>
          <p:cNvSpPr txBox="1">
            <a:spLocks noChangeArrowheads="1"/>
          </p:cNvSpPr>
          <p:nvPr/>
        </p:nvSpPr>
        <p:spPr bwMode="auto">
          <a:xfrm>
            <a:off x="5064969" y="1724510"/>
            <a:ext cx="1548822" cy="28931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600" b="0" dirty="0" err="1"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rPr>
              <a:t>ADCSOCxCTL</a:t>
            </a:r>
            <a:endParaRPr lang="en-US" sz="1600" b="0" dirty="0"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Text Box 236"/>
          <p:cNvSpPr txBox="1">
            <a:spLocks noChangeArrowheads="1"/>
          </p:cNvSpPr>
          <p:nvPr/>
        </p:nvSpPr>
        <p:spPr bwMode="auto">
          <a:xfrm>
            <a:off x="5788869" y="4605823"/>
            <a:ext cx="1890261" cy="496033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60000"/>
              </a:lnSpc>
              <a:spcBef>
                <a:spcPct val="40000"/>
              </a:spcBef>
            </a:pPr>
            <a:r>
              <a:rPr lang="en-US" sz="1600" b="0" dirty="0"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rPr>
              <a:t>ADCINTSOCSEL1</a:t>
            </a:r>
          </a:p>
          <a:p>
            <a:pPr>
              <a:lnSpc>
                <a:spcPct val="60000"/>
              </a:lnSpc>
              <a:spcBef>
                <a:spcPct val="40000"/>
              </a:spcBef>
            </a:pPr>
            <a:r>
              <a:rPr lang="en-US" sz="1600" b="0" dirty="0"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rPr>
              <a:t>ADCINTSOCSEL2</a:t>
            </a:r>
          </a:p>
        </p:txBody>
      </p:sp>
      <p:sp>
        <p:nvSpPr>
          <p:cNvPr id="100" name="Text Box 237"/>
          <p:cNvSpPr txBox="1">
            <a:spLocks noChangeArrowheads="1"/>
          </p:cNvSpPr>
          <p:nvPr/>
        </p:nvSpPr>
        <p:spPr bwMode="auto">
          <a:xfrm>
            <a:off x="8623496" y="4669277"/>
            <a:ext cx="1253869" cy="28931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600" b="0" dirty="0" err="1"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rPr>
              <a:t>INTSELxNy</a:t>
            </a:r>
            <a:endParaRPr lang="en-US" b="0" dirty="0"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Text Box 238"/>
          <p:cNvSpPr txBox="1">
            <a:spLocks noChangeArrowheads="1"/>
          </p:cNvSpPr>
          <p:nvPr/>
        </p:nvSpPr>
        <p:spPr bwMode="auto">
          <a:xfrm>
            <a:off x="7573219" y="2359510"/>
            <a:ext cx="1509516" cy="28931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600" b="0" dirty="0" err="1"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rPr>
              <a:t>ADCRESULTx</a:t>
            </a:r>
            <a:endParaRPr lang="en-US" sz="1600" b="0" dirty="0"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Freeform 240"/>
          <p:cNvSpPr>
            <a:spLocks/>
          </p:cNvSpPr>
          <p:nvPr/>
        </p:nvSpPr>
        <p:spPr bwMode="auto">
          <a:xfrm>
            <a:off x="3569544" y="3261210"/>
            <a:ext cx="1436688" cy="2102876"/>
          </a:xfrm>
          <a:custGeom>
            <a:avLst/>
            <a:gdLst/>
            <a:ahLst/>
            <a:cxnLst>
              <a:cxn ang="0">
                <a:pos x="0" y="1139"/>
              </a:cxn>
              <a:cxn ang="0">
                <a:pos x="628" y="1137"/>
              </a:cxn>
              <a:cxn ang="0">
                <a:pos x="628" y="0"/>
              </a:cxn>
              <a:cxn ang="0">
                <a:pos x="905" y="0"/>
              </a:cxn>
            </a:cxnLst>
            <a:rect l="0" t="0" r="r" b="b"/>
            <a:pathLst>
              <a:path w="905" h="1139">
                <a:moveTo>
                  <a:pt x="0" y="1139"/>
                </a:moveTo>
                <a:lnTo>
                  <a:pt x="628" y="1137"/>
                </a:lnTo>
                <a:lnTo>
                  <a:pt x="628" y="0"/>
                </a:lnTo>
                <a:lnTo>
                  <a:pt x="905" y="0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Freeform 241"/>
          <p:cNvSpPr>
            <a:spLocks/>
          </p:cNvSpPr>
          <p:nvPr/>
        </p:nvSpPr>
        <p:spPr bwMode="auto">
          <a:xfrm>
            <a:off x="5215781" y="3635860"/>
            <a:ext cx="652463" cy="1195387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0" y="753"/>
              </a:cxn>
              <a:cxn ang="0">
                <a:pos x="411" y="753"/>
              </a:cxn>
            </a:cxnLst>
            <a:rect l="0" t="0" r="r" b="b"/>
            <a:pathLst>
              <a:path w="411" h="753">
                <a:moveTo>
                  <a:pt x="2" y="0"/>
                </a:moveTo>
                <a:lnTo>
                  <a:pt x="0" y="753"/>
                </a:lnTo>
                <a:lnTo>
                  <a:pt x="411" y="753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Line 242"/>
          <p:cNvSpPr>
            <a:spLocks noChangeShapeType="1"/>
          </p:cNvSpPr>
          <p:nvPr/>
        </p:nvSpPr>
        <p:spPr bwMode="auto">
          <a:xfrm>
            <a:off x="8403481" y="2602398"/>
            <a:ext cx="0" cy="306387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Freeform 243"/>
          <p:cNvSpPr>
            <a:spLocks/>
          </p:cNvSpPr>
          <p:nvPr/>
        </p:nvSpPr>
        <p:spPr bwMode="auto">
          <a:xfrm>
            <a:off x="9293421" y="3758052"/>
            <a:ext cx="230187" cy="922337"/>
          </a:xfrm>
          <a:custGeom>
            <a:avLst/>
            <a:gdLst/>
            <a:ahLst/>
            <a:cxnLst>
              <a:cxn ang="0">
                <a:pos x="194" y="0"/>
              </a:cxn>
              <a:cxn ang="0">
                <a:pos x="0" y="0"/>
              </a:cxn>
              <a:cxn ang="0">
                <a:pos x="0" y="581"/>
              </a:cxn>
            </a:cxnLst>
            <a:rect l="0" t="0" r="r" b="b"/>
            <a:pathLst>
              <a:path w="194" h="581">
                <a:moveTo>
                  <a:pt x="194" y="0"/>
                </a:moveTo>
                <a:lnTo>
                  <a:pt x="0" y="0"/>
                </a:lnTo>
                <a:lnTo>
                  <a:pt x="0" y="581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Freeform 244"/>
          <p:cNvSpPr>
            <a:spLocks/>
          </p:cNvSpPr>
          <p:nvPr/>
        </p:nvSpPr>
        <p:spPr bwMode="auto">
          <a:xfrm>
            <a:off x="4209306" y="2010260"/>
            <a:ext cx="3138488" cy="904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77" y="14"/>
              </a:cxn>
              <a:cxn ang="0">
                <a:pos x="1977" y="570"/>
              </a:cxn>
            </a:cxnLst>
            <a:rect l="0" t="0" r="r" b="b"/>
            <a:pathLst>
              <a:path w="1977" h="570">
                <a:moveTo>
                  <a:pt x="0" y="0"/>
                </a:moveTo>
                <a:lnTo>
                  <a:pt x="1977" y="14"/>
                </a:lnTo>
                <a:lnTo>
                  <a:pt x="1977" y="570"/>
                </a:lnTo>
              </a:path>
            </a:pathLst>
          </a:custGeom>
          <a:noFill/>
          <a:ln w="12700" cap="flat" cmpd="sng">
            <a:solidFill>
              <a:schemeClr val="tx2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Line 245"/>
          <p:cNvSpPr>
            <a:spLocks noChangeShapeType="1"/>
          </p:cNvSpPr>
          <p:nvPr/>
        </p:nvSpPr>
        <p:spPr bwMode="auto">
          <a:xfrm>
            <a:off x="6304806" y="2029310"/>
            <a:ext cx="0" cy="88265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AutoShape 262"/>
          <p:cNvSpPr>
            <a:spLocks noChangeArrowheads="1"/>
          </p:cNvSpPr>
          <p:nvPr/>
        </p:nvSpPr>
        <p:spPr bwMode="auto">
          <a:xfrm rot="16200000">
            <a:off x="4644281" y="3104048"/>
            <a:ext cx="1060450" cy="311150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Freeform 276"/>
          <p:cNvSpPr>
            <a:spLocks/>
          </p:cNvSpPr>
          <p:nvPr/>
        </p:nvSpPr>
        <p:spPr bwMode="auto">
          <a:xfrm>
            <a:off x="3571131" y="3551723"/>
            <a:ext cx="1439863" cy="2104462"/>
          </a:xfrm>
          <a:custGeom>
            <a:avLst/>
            <a:gdLst/>
            <a:ahLst/>
            <a:cxnLst>
              <a:cxn ang="0">
                <a:pos x="0" y="1140"/>
              </a:cxn>
              <a:cxn ang="0">
                <a:pos x="758" y="1137"/>
              </a:cxn>
              <a:cxn ang="0">
                <a:pos x="758" y="0"/>
              </a:cxn>
              <a:cxn ang="0">
                <a:pos x="907" y="0"/>
              </a:cxn>
            </a:cxnLst>
            <a:rect l="0" t="0" r="r" b="b"/>
            <a:pathLst>
              <a:path w="907" h="1140">
                <a:moveTo>
                  <a:pt x="0" y="1140"/>
                </a:moveTo>
                <a:lnTo>
                  <a:pt x="758" y="1137"/>
                </a:lnTo>
                <a:lnTo>
                  <a:pt x="758" y="0"/>
                </a:lnTo>
                <a:lnTo>
                  <a:pt x="907" y="0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Rectangle 231"/>
          <p:cNvSpPr>
            <a:spLocks noChangeArrowheads="1"/>
          </p:cNvSpPr>
          <p:nvPr/>
        </p:nvSpPr>
        <p:spPr bwMode="auto">
          <a:xfrm>
            <a:off x="2347522" y="1445682"/>
            <a:ext cx="1477963" cy="2682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2" name="AutoShape 63"/>
          <p:cNvSpPr>
            <a:spLocks noChangeArrowheads="1"/>
          </p:cNvSpPr>
          <p:nvPr/>
        </p:nvSpPr>
        <p:spPr bwMode="auto">
          <a:xfrm rot="16200000">
            <a:off x="2321449" y="3110054"/>
            <a:ext cx="3681171" cy="250825"/>
          </a:xfrm>
          <a:custGeom>
            <a:avLst/>
            <a:gdLst>
              <a:gd name="G0" fmla="+- 5400 0 0"/>
              <a:gd name="G1" fmla="+- 21600 0 5400"/>
              <a:gd name="G2" fmla="*/ 5400 1 2"/>
              <a:gd name="G3" fmla="+- 21600 0 G2"/>
              <a:gd name="G4" fmla="+/ 5400 21600 2"/>
              <a:gd name="G5" fmla="+/ G1 0 2"/>
              <a:gd name="G6" fmla="*/ 21600 21600 5400"/>
              <a:gd name="G7" fmla="*/ G6 1 2"/>
              <a:gd name="G8" fmla="+- 21600 0 G7"/>
              <a:gd name="G9" fmla="*/ 21600 1 2"/>
              <a:gd name="G10" fmla="+- 5400 0 G9"/>
              <a:gd name="G11" fmla="?: G10 G8 0"/>
              <a:gd name="G12" fmla="?: G10 G7 21600"/>
              <a:gd name="T0" fmla="*/ 18900 w 21600"/>
              <a:gd name="T1" fmla="*/ 10800 h 21600"/>
              <a:gd name="T2" fmla="*/ 10800 w 21600"/>
              <a:gd name="T3" fmla="*/ 21600 h 21600"/>
              <a:gd name="T4" fmla="*/ 2700 w 21600"/>
              <a:gd name="T5" fmla="*/ 10800 h 21600"/>
              <a:gd name="T6" fmla="*/ 10800 w 21600"/>
              <a:gd name="T7" fmla="*/ 0 h 21600"/>
              <a:gd name="T8" fmla="*/ 4500 w 21600"/>
              <a:gd name="T9" fmla="*/ 4500 h 21600"/>
              <a:gd name="T10" fmla="*/ 17100 w 21600"/>
              <a:gd name="T11" fmla="*/ 171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3" name="Text Box 64"/>
          <p:cNvSpPr txBox="1">
            <a:spLocks noChangeArrowheads="1"/>
          </p:cNvSpPr>
          <p:nvPr/>
        </p:nvSpPr>
        <p:spPr bwMode="auto">
          <a:xfrm>
            <a:off x="2150869" y="1391865"/>
            <a:ext cx="1723164" cy="369331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200" dirty="0">
                <a:effectLst/>
                <a:latin typeface="Arial" pitchFamily="34" charset="0"/>
                <a:cs typeface="Arial" pitchFamily="34" charset="0"/>
              </a:rPr>
              <a:t>Software Trigger</a:t>
            </a:r>
            <a:endParaRPr lang="en-US" sz="1200" b="0" dirty="0">
              <a:effectLst/>
              <a:latin typeface="Arial" pitchFamily="34" charset="0"/>
              <a:cs typeface="Arial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sz="1200" dirty="0">
                <a:effectLst/>
                <a:latin typeface="Arial" pitchFamily="34" charset="0"/>
                <a:cs typeface="Arial" pitchFamily="34" charset="0"/>
              </a:rPr>
              <a:t>TINT0 </a:t>
            </a:r>
            <a:r>
              <a:rPr lang="en-US" sz="1200" b="0" dirty="0">
                <a:effectLst/>
                <a:latin typeface="Arial" pitchFamily="34" charset="0"/>
                <a:cs typeface="Arial" pitchFamily="34" charset="0"/>
              </a:rPr>
              <a:t>(CPU1 Timer 0)</a:t>
            </a:r>
          </a:p>
          <a:p>
            <a:pPr algn="r">
              <a:lnSpc>
                <a:spcPct val="150000"/>
              </a:lnSpc>
            </a:pPr>
            <a:r>
              <a:rPr lang="en-US" sz="1200" dirty="0">
                <a:effectLst/>
                <a:latin typeface="Arial" pitchFamily="34" charset="0"/>
                <a:cs typeface="Arial" pitchFamily="34" charset="0"/>
              </a:rPr>
              <a:t>TINT1 </a:t>
            </a:r>
            <a:r>
              <a:rPr lang="en-US" sz="1200" b="0" dirty="0">
                <a:effectLst/>
                <a:latin typeface="Arial" pitchFamily="34" charset="0"/>
                <a:cs typeface="Arial" pitchFamily="34" charset="0"/>
              </a:rPr>
              <a:t>(CPU1 Timer 1)</a:t>
            </a:r>
          </a:p>
          <a:p>
            <a:pPr algn="r">
              <a:lnSpc>
                <a:spcPct val="150000"/>
              </a:lnSpc>
            </a:pPr>
            <a:r>
              <a:rPr lang="en-US" sz="1200" dirty="0">
                <a:effectLst/>
                <a:latin typeface="Arial" pitchFamily="34" charset="0"/>
                <a:cs typeface="Arial" pitchFamily="34" charset="0"/>
              </a:rPr>
              <a:t>TINT2 </a:t>
            </a:r>
            <a:r>
              <a:rPr lang="en-US" sz="1200" b="0" dirty="0">
                <a:effectLst/>
                <a:latin typeface="Arial" pitchFamily="34" charset="0"/>
                <a:cs typeface="Arial" pitchFamily="34" charset="0"/>
              </a:rPr>
              <a:t>(CPU1 Timer 2)</a:t>
            </a:r>
          </a:p>
          <a:p>
            <a:pPr algn="r">
              <a:lnSpc>
                <a:spcPct val="150000"/>
              </a:lnSpc>
            </a:pPr>
            <a:r>
              <a:rPr lang="en-US" sz="1200" dirty="0">
                <a:effectLst/>
                <a:latin typeface="Arial" pitchFamily="34" charset="0"/>
                <a:cs typeface="Arial" pitchFamily="34" charset="0"/>
              </a:rPr>
              <a:t>ADCEXTSOC </a:t>
            </a:r>
            <a:r>
              <a:rPr lang="en-US" sz="1200" b="0" dirty="0">
                <a:effectLst/>
                <a:latin typeface="Arial" pitchFamily="34" charset="0"/>
                <a:cs typeface="Arial" pitchFamily="34" charset="0"/>
              </a:rPr>
              <a:t>(GPIO)</a:t>
            </a:r>
          </a:p>
          <a:p>
            <a:pPr algn="r">
              <a:lnSpc>
                <a:spcPct val="150000"/>
              </a:lnSpc>
            </a:pPr>
            <a:r>
              <a:rPr lang="en-US" sz="1200" dirty="0">
                <a:effectLst/>
                <a:latin typeface="Arial" pitchFamily="34" charset="0"/>
                <a:cs typeface="Arial" pitchFamily="34" charset="0"/>
              </a:rPr>
              <a:t>SOCA/C </a:t>
            </a:r>
            <a:r>
              <a:rPr lang="en-US" sz="1200" b="0" dirty="0">
                <a:effectLst/>
                <a:latin typeface="Arial" pitchFamily="34" charset="0"/>
                <a:cs typeface="Arial" pitchFamily="34" charset="0"/>
              </a:rPr>
              <a:t>(ePWM1)</a:t>
            </a:r>
          </a:p>
          <a:p>
            <a:pPr algn="r">
              <a:lnSpc>
                <a:spcPct val="150000"/>
              </a:lnSpc>
            </a:pPr>
            <a:r>
              <a:rPr lang="en-US" sz="1200" dirty="0">
                <a:effectLst/>
                <a:latin typeface="Arial" pitchFamily="34" charset="0"/>
                <a:cs typeface="Arial" pitchFamily="34" charset="0"/>
              </a:rPr>
              <a:t>SOCB/D </a:t>
            </a:r>
            <a:r>
              <a:rPr lang="en-US" sz="1200" b="0" dirty="0">
                <a:effectLst/>
                <a:latin typeface="Arial" pitchFamily="34" charset="0"/>
                <a:cs typeface="Arial" pitchFamily="34" charset="0"/>
              </a:rPr>
              <a:t>(ePWM1)</a:t>
            </a:r>
          </a:p>
          <a:p>
            <a:pPr algn="r">
              <a:lnSpc>
                <a:spcPct val="150000"/>
              </a:lnSpc>
            </a:pPr>
            <a:endParaRPr lang="en-US" sz="1200" b="0" dirty="0">
              <a:effectLst/>
              <a:latin typeface="Arial" pitchFamily="34" charset="0"/>
              <a:cs typeface="Arial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sz="1200" dirty="0">
                <a:effectLst/>
                <a:latin typeface="Arial" pitchFamily="34" charset="0"/>
                <a:cs typeface="Arial" pitchFamily="34" charset="0"/>
              </a:rPr>
              <a:t>SOCA/C </a:t>
            </a:r>
            <a:r>
              <a:rPr lang="en-US" sz="1200" b="0" dirty="0">
                <a:effectLst/>
                <a:latin typeface="Arial" pitchFamily="34" charset="0"/>
                <a:cs typeface="Arial" pitchFamily="34" charset="0"/>
              </a:rPr>
              <a:t>(ePWM12)</a:t>
            </a:r>
          </a:p>
          <a:p>
            <a:pPr algn="r">
              <a:lnSpc>
                <a:spcPct val="150000"/>
              </a:lnSpc>
            </a:pPr>
            <a:r>
              <a:rPr lang="en-US" sz="1200" dirty="0">
                <a:effectLst/>
                <a:latin typeface="Arial" pitchFamily="34" charset="0"/>
                <a:cs typeface="Arial" pitchFamily="34" charset="0"/>
              </a:rPr>
              <a:t>SOCB/D </a:t>
            </a:r>
            <a:r>
              <a:rPr lang="en-US" sz="1200" b="0" dirty="0">
                <a:effectLst/>
                <a:latin typeface="Arial" pitchFamily="34" charset="0"/>
                <a:cs typeface="Arial" pitchFamily="34" charset="0"/>
              </a:rPr>
              <a:t>(ePWM12)</a:t>
            </a:r>
          </a:p>
          <a:p>
            <a:pPr algn="r">
              <a:lnSpc>
                <a:spcPct val="150000"/>
              </a:lnSpc>
            </a:pPr>
            <a:r>
              <a:rPr lang="en-US" sz="1200" dirty="0">
                <a:effectLst/>
                <a:latin typeface="Arial" pitchFamily="34" charset="0"/>
                <a:cs typeface="Arial" pitchFamily="34" charset="0"/>
              </a:rPr>
              <a:t>TINT0 </a:t>
            </a:r>
            <a:r>
              <a:rPr lang="en-US" sz="1200" b="0" dirty="0">
                <a:effectLst/>
                <a:latin typeface="Arial" pitchFamily="34" charset="0"/>
                <a:cs typeface="Arial" pitchFamily="34" charset="0"/>
              </a:rPr>
              <a:t>(CPU2 Timer 0)</a:t>
            </a:r>
          </a:p>
          <a:p>
            <a:pPr algn="r">
              <a:lnSpc>
                <a:spcPct val="150000"/>
              </a:lnSpc>
            </a:pPr>
            <a:r>
              <a:rPr lang="en-US" sz="1200" dirty="0">
                <a:effectLst/>
                <a:latin typeface="Arial" pitchFamily="34" charset="0"/>
                <a:cs typeface="Arial" pitchFamily="34" charset="0"/>
              </a:rPr>
              <a:t>TINT1 </a:t>
            </a:r>
            <a:r>
              <a:rPr lang="en-US" sz="1200" b="0" dirty="0">
                <a:effectLst/>
                <a:latin typeface="Arial" pitchFamily="34" charset="0"/>
                <a:cs typeface="Arial" pitchFamily="34" charset="0"/>
              </a:rPr>
              <a:t>(CPU2 Timer 1)</a:t>
            </a:r>
          </a:p>
          <a:p>
            <a:pPr algn="r">
              <a:lnSpc>
                <a:spcPct val="150000"/>
              </a:lnSpc>
            </a:pPr>
            <a:r>
              <a:rPr lang="en-US" sz="1200" dirty="0">
                <a:effectLst/>
                <a:latin typeface="Arial" pitchFamily="34" charset="0"/>
                <a:cs typeface="Arial" pitchFamily="34" charset="0"/>
              </a:rPr>
              <a:t>TINT2 </a:t>
            </a:r>
            <a:r>
              <a:rPr lang="en-US" sz="1200" b="0" dirty="0">
                <a:effectLst/>
                <a:latin typeface="Arial" pitchFamily="34" charset="0"/>
                <a:cs typeface="Arial" pitchFamily="34" charset="0"/>
              </a:rPr>
              <a:t>(CPU2 Timer 2)</a:t>
            </a:r>
          </a:p>
        </p:txBody>
      </p:sp>
      <p:grpSp>
        <p:nvGrpSpPr>
          <p:cNvPr id="114" name="Group 65"/>
          <p:cNvGrpSpPr>
            <a:grpSpLocks/>
          </p:cNvGrpSpPr>
          <p:nvPr/>
        </p:nvGrpSpPr>
        <p:grpSpPr bwMode="auto">
          <a:xfrm>
            <a:off x="2726934" y="3347508"/>
            <a:ext cx="55563" cy="287338"/>
            <a:chOff x="4453" y="3249"/>
            <a:chExt cx="35" cy="181"/>
          </a:xfrm>
        </p:grpSpPr>
        <p:sp>
          <p:nvSpPr>
            <p:cNvPr id="135" name="Oval 66"/>
            <p:cNvSpPr>
              <a:spLocks noChangeArrowheads="1"/>
            </p:cNvSpPr>
            <p:nvPr/>
          </p:nvSpPr>
          <p:spPr bwMode="auto">
            <a:xfrm>
              <a:off x="4453" y="3249"/>
              <a:ext cx="35" cy="3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6" name="Oval 67"/>
            <p:cNvSpPr>
              <a:spLocks noChangeArrowheads="1"/>
            </p:cNvSpPr>
            <p:nvPr/>
          </p:nvSpPr>
          <p:spPr bwMode="auto">
            <a:xfrm>
              <a:off x="4453" y="3321"/>
              <a:ext cx="35" cy="3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7" name="Oval 68"/>
            <p:cNvSpPr>
              <a:spLocks noChangeArrowheads="1"/>
            </p:cNvSpPr>
            <p:nvPr/>
          </p:nvSpPr>
          <p:spPr bwMode="auto">
            <a:xfrm>
              <a:off x="4453" y="3394"/>
              <a:ext cx="35" cy="3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15" name="Group 69"/>
          <p:cNvGrpSpPr>
            <a:grpSpLocks/>
          </p:cNvGrpSpPr>
          <p:nvPr/>
        </p:nvGrpSpPr>
        <p:grpSpPr bwMode="auto">
          <a:xfrm>
            <a:off x="3401622" y="3347508"/>
            <a:ext cx="55563" cy="287338"/>
            <a:chOff x="4453" y="3249"/>
            <a:chExt cx="35" cy="181"/>
          </a:xfrm>
        </p:grpSpPr>
        <p:sp>
          <p:nvSpPr>
            <p:cNvPr id="132" name="Oval 70"/>
            <p:cNvSpPr>
              <a:spLocks noChangeArrowheads="1"/>
            </p:cNvSpPr>
            <p:nvPr/>
          </p:nvSpPr>
          <p:spPr bwMode="auto">
            <a:xfrm>
              <a:off x="4453" y="3249"/>
              <a:ext cx="35" cy="3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3" name="Oval 71"/>
            <p:cNvSpPr>
              <a:spLocks noChangeArrowheads="1"/>
            </p:cNvSpPr>
            <p:nvPr/>
          </p:nvSpPr>
          <p:spPr bwMode="auto">
            <a:xfrm>
              <a:off x="4453" y="3321"/>
              <a:ext cx="35" cy="3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4" name="Oval 72"/>
            <p:cNvSpPr>
              <a:spLocks noChangeArrowheads="1"/>
            </p:cNvSpPr>
            <p:nvPr/>
          </p:nvSpPr>
          <p:spPr bwMode="auto">
            <a:xfrm>
              <a:off x="4453" y="3394"/>
              <a:ext cx="35" cy="3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6" name="Line 74"/>
          <p:cNvSpPr>
            <a:spLocks noChangeShapeType="1"/>
          </p:cNvSpPr>
          <p:nvPr/>
        </p:nvSpPr>
        <p:spPr bwMode="auto">
          <a:xfrm>
            <a:off x="3823897" y="1582208"/>
            <a:ext cx="209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Line 75"/>
          <p:cNvSpPr>
            <a:spLocks noChangeShapeType="1"/>
          </p:cNvSpPr>
          <p:nvPr/>
        </p:nvSpPr>
        <p:spPr bwMode="auto">
          <a:xfrm>
            <a:off x="3823897" y="1858433"/>
            <a:ext cx="209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Line 76"/>
          <p:cNvSpPr>
            <a:spLocks noChangeShapeType="1"/>
          </p:cNvSpPr>
          <p:nvPr/>
        </p:nvSpPr>
        <p:spPr bwMode="auto">
          <a:xfrm>
            <a:off x="3823897" y="2131483"/>
            <a:ext cx="209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Line 77"/>
          <p:cNvSpPr>
            <a:spLocks noChangeShapeType="1"/>
          </p:cNvSpPr>
          <p:nvPr/>
        </p:nvSpPr>
        <p:spPr bwMode="auto">
          <a:xfrm>
            <a:off x="3823897" y="2410883"/>
            <a:ext cx="209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Line 78"/>
          <p:cNvSpPr>
            <a:spLocks noChangeShapeType="1"/>
          </p:cNvSpPr>
          <p:nvPr/>
        </p:nvSpPr>
        <p:spPr bwMode="auto">
          <a:xfrm>
            <a:off x="3823897" y="2688696"/>
            <a:ext cx="209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1" name="Line 79"/>
          <p:cNvSpPr>
            <a:spLocks noChangeShapeType="1"/>
          </p:cNvSpPr>
          <p:nvPr/>
        </p:nvSpPr>
        <p:spPr bwMode="auto">
          <a:xfrm>
            <a:off x="3823897" y="2966508"/>
            <a:ext cx="209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Line 80"/>
          <p:cNvSpPr>
            <a:spLocks noChangeShapeType="1"/>
          </p:cNvSpPr>
          <p:nvPr/>
        </p:nvSpPr>
        <p:spPr bwMode="auto">
          <a:xfrm>
            <a:off x="3823897" y="3236383"/>
            <a:ext cx="209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3" name="Line 81"/>
          <p:cNvSpPr>
            <a:spLocks noChangeShapeType="1"/>
          </p:cNvSpPr>
          <p:nvPr/>
        </p:nvSpPr>
        <p:spPr bwMode="auto">
          <a:xfrm>
            <a:off x="3823897" y="3490383"/>
            <a:ext cx="209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Line 82"/>
          <p:cNvSpPr>
            <a:spLocks noChangeShapeType="1"/>
          </p:cNvSpPr>
          <p:nvPr/>
        </p:nvSpPr>
        <p:spPr bwMode="auto">
          <a:xfrm>
            <a:off x="3823897" y="3793596"/>
            <a:ext cx="209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Line 83"/>
          <p:cNvSpPr>
            <a:spLocks noChangeShapeType="1"/>
          </p:cNvSpPr>
          <p:nvPr/>
        </p:nvSpPr>
        <p:spPr bwMode="auto">
          <a:xfrm>
            <a:off x="3823897" y="4069821"/>
            <a:ext cx="209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6" name="Text Box 62"/>
          <p:cNvSpPr txBox="1">
            <a:spLocks noChangeArrowheads="1"/>
          </p:cNvSpPr>
          <p:nvPr/>
        </p:nvSpPr>
        <p:spPr bwMode="auto">
          <a:xfrm>
            <a:off x="4010437" y="2424504"/>
            <a:ext cx="293670" cy="164352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60000"/>
              </a:lnSpc>
            </a:pPr>
            <a:r>
              <a:rPr lang="en-US" sz="1400" dirty="0">
                <a:effectLst/>
                <a:latin typeface="Arial" pitchFamily="34" charset="0"/>
                <a:cs typeface="Arial" pitchFamily="34" charset="0"/>
              </a:rPr>
              <a:t>T</a:t>
            </a:r>
          </a:p>
          <a:p>
            <a:pPr algn="ctr">
              <a:lnSpc>
                <a:spcPct val="60000"/>
              </a:lnSpc>
            </a:pPr>
            <a:r>
              <a:rPr lang="en-US" sz="1400" dirty="0">
                <a:effectLst/>
                <a:latin typeface="Arial" pitchFamily="34" charset="0"/>
                <a:cs typeface="Arial" pitchFamily="34" charset="0"/>
              </a:rPr>
              <a:t>r</a:t>
            </a:r>
          </a:p>
          <a:p>
            <a:pPr algn="ctr">
              <a:lnSpc>
                <a:spcPct val="60000"/>
              </a:lnSpc>
            </a:pPr>
            <a:r>
              <a:rPr lang="en-US" sz="1400" dirty="0" err="1">
                <a:effectLst/>
                <a:latin typeface="Arial" pitchFamily="34" charset="0"/>
                <a:cs typeface="Arial" pitchFamily="34" charset="0"/>
              </a:rPr>
              <a:t>i</a:t>
            </a:r>
            <a:endParaRPr lang="en-US" sz="1400" dirty="0">
              <a:effectLst/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60000"/>
              </a:lnSpc>
            </a:pPr>
            <a:r>
              <a:rPr lang="en-US" sz="1400" dirty="0">
                <a:effectLst/>
                <a:latin typeface="Arial" pitchFamily="34" charset="0"/>
                <a:cs typeface="Arial" pitchFamily="34" charset="0"/>
              </a:rPr>
              <a:t>g</a:t>
            </a:r>
          </a:p>
          <a:p>
            <a:pPr algn="ctr">
              <a:lnSpc>
                <a:spcPct val="60000"/>
              </a:lnSpc>
            </a:pPr>
            <a:r>
              <a:rPr lang="en-US" sz="1400" dirty="0">
                <a:effectLst/>
                <a:latin typeface="Arial" pitchFamily="34" charset="0"/>
                <a:cs typeface="Arial" pitchFamily="34" charset="0"/>
              </a:rPr>
              <a:t>g</a:t>
            </a:r>
          </a:p>
          <a:p>
            <a:pPr algn="ctr">
              <a:lnSpc>
                <a:spcPct val="60000"/>
              </a:lnSpc>
            </a:pPr>
            <a:r>
              <a:rPr lang="en-US" sz="1400" dirty="0">
                <a:effectLst/>
                <a:latin typeface="Arial" pitchFamily="34" charset="0"/>
                <a:cs typeface="Arial" pitchFamily="34" charset="0"/>
              </a:rPr>
              <a:t>e</a:t>
            </a:r>
          </a:p>
          <a:p>
            <a:pPr algn="ctr">
              <a:lnSpc>
                <a:spcPct val="60000"/>
              </a:lnSpc>
            </a:pPr>
            <a:r>
              <a:rPr lang="en-US" sz="1400" dirty="0">
                <a:effectLst/>
                <a:latin typeface="Arial" pitchFamily="34" charset="0"/>
                <a:cs typeface="Arial" pitchFamily="34" charset="0"/>
              </a:rPr>
              <a:t>r</a:t>
            </a:r>
          </a:p>
        </p:txBody>
      </p:sp>
      <p:sp>
        <p:nvSpPr>
          <p:cNvPr id="127" name="Text Box 235"/>
          <p:cNvSpPr txBox="1">
            <a:spLocks noChangeArrowheads="1"/>
          </p:cNvSpPr>
          <p:nvPr/>
        </p:nvSpPr>
        <p:spPr bwMode="auto">
          <a:xfrm>
            <a:off x="2312597" y="985307"/>
            <a:ext cx="1593706" cy="289310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600" b="0" dirty="0"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rPr>
              <a:t>ADCSOCFRC1</a:t>
            </a:r>
            <a:endParaRPr lang="en-US" b="0" dirty="0"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8" name="Line 239"/>
          <p:cNvSpPr>
            <a:spLocks noChangeShapeType="1"/>
          </p:cNvSpPr>
          <p:nvPr/>
        </p:nvSpPr>
        <p:spPr bwMode="auto">
          <a:xfrm flipV="1">
            <a:off x="3096822" y="1236132"/>
            <a:ext cx="0" cy="207962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triangle" w="med" len="med"/>
            <a:tailEnd type="none" w="sm" len="sm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Line 83"/>
          <p:cNvSpPr>
            <a:spLocks noChangeShapeType="1"/>
          </p:cNvSpPr>
          <p:nvPr/>
        </p:nvSpPr>
        <p:spPr bwMode="auto">
          <a:xfrm>
            <a:off x="3820799" y="4349088"/>
            <a:ext cx="209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0" name="Line 83"/>
          <p:cNvSpPr>
            <a:spLocks noChangeShapeType="1"/>
          </p:cNvSpPr>
          <p:nvPr/>
        </p:nvSpPr>
        <p:spPr bwMode="auto">
          <a:xfrm>
            <a:off x="3817701" y="4628355"/>
            <a:ext cx="209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1" name="Line 83"/>
          <p:cNvSpPr>
            <a:spLocks noChangeShapeType="1"/>
          </p:cNvSpPr>
          <p:nvPr/>
        </p:nvSpPr>
        <p:spPr bwMode="auto">
          <a:xfrm>
            <a:off x="3814603" y="4907622"/>
            <a:ext cx="2095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8" name="直線單箭頭接點 137"/>
          <p:cNvCxnSpPr/>
          <p:nvPr/>
        </p:nvCxnSpPr>
        <p:spPr bwMode="auto">
          <a:xfrm flipV="1">
            <a:off x="3342532" y="5445224"/>
            <a:ext cx="7794028" cy="193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66FF"/>
            </a:solidFill>
            <a:prstDash val="sysDash"/>
            <a:round/>
            <a:headEnd type="triangle" w="med" len="med"/>
            <a:tailEnd type="none" w="med" len="med"/>
          </a:ln>
          <a:effectLst/>
        </p:spPr>
      </p:cxnSp>
      <p:sp>
        <p:nvSpPr>
          <p:cNvPr id="3" name="文字方塊 2"/>
          <p:cNvSpPr txBox="1"/>
          <p:nvPr/>
        </p:nvSpPr>
        <p:spPr>
          <a:xfrm>
            <a:off x="5465472" y="3290029"/>
            <a:ext cx="331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</a:t>
            </a:r>
          </a:p>
          <a:p>
            <a:r>
              <a:rPr lang="en-US" altLang="zh-TW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</a:p>
          <a:p>
            <a:r>
              <a:rPr lang="en-US" altLang="zh-TW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  <a:p>
            <a:r>
              <a:rPr lang="en-US" altLang="zh-TW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endParaRPr lang="zh-TW" altLang="en-US" sz="16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8872338" y="3228739"/>
            <a:ext cx="3313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</a:p>
          <a:p>
            <a:r>
              <a:rPr lang="en-US" altLang="zh-TW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</a:p>
          <a:p>
            <a:r>
              <a:rPr lang="en-US" altLang="zh-TW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</a:p>
          <a:p>
            <a:r>
              <a:rPr lang="en-US" altLang="zh-TW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endParaRPr lang="zh-TW" altLang="en-US" sz="1600" b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40" name="直線單箭頭接點 139"/>
          <p:cNvCxnSpPr/>
          <p:nvPr/>
        </p:nvCxnSpPr>
        <p:spPr bwMode="auto">
          <a:xfrm>
            <a:off x="11127709" y="2908785"/>
            <a:ext cx="0" cy="253643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66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直線單箭頭接點 142"/>
          <p:cNvCxnSpPr/>
          <p:nvPr/>
        </p:nvCxnSpPr>
        <p:spPr bwMode="auto">
          <a:xfrm>
            <a:off x="10677760" y="2852936"/>
            <a:ext cx="449949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6666FF"/>
            </a:solidFill>
            <a:prstDash val="sysDash"/>
            <a:round/>
            <a:headEnd type="triangle" w="med" len="med"/>
            <a:tailEnd type="none" w="med" len="med"/>
          </a:ln>
          <a:effectLst/>
        </p:spPr>
      </p:cxnSp>
      <p:sp>
        <p:nvSpPr>
          <p:cNvPr id="147" name="副標題 2"/>
          <p:cNvSpPr txBox="1">
            <a:spLocks/>
          </p:cNvSpPr>
          <p:nvPr/>
        </p:nvSpPr>
        <p:spPr>
          <a:xfrm>
            <a:off x="2495600" y="42735"/>
            <a:ext cx="7128792" cy="64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800" b="1" dirty="0"/>
              <a:t>實習二</a:t>
            </a:r>
          </a:p>
        </p:txBody>
      </p:sp>
    </p:spTree>
    <p:extLst>
      <p:ext uri="{BB962C8B-B14F-4D97-AF65-F5344CB8AC3E}">
        <p14:creationId xmlns:p14="http://schemas.microsoft.com/office/powerpoint/2010/main" val="1976421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91"/>
          <p:cNvSpPr>
            <a:spLocks noChangeArrowheads="1"/>
          </p:cNvSpPr>
          <p:nvPr/>
        </p:nvSpPr>
        <p:spPr bwMode="auto">
          <a:xfrm>
            <a:off x="1669803" y="1118920"/>
            <a:ext cx="8564563" cy="3841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2700" algn="ctr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sz="140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4" name="Text Box 258"/>
          <p:cNvSpPr txBox="1">
            <a:spLocks noChangeArrowheads="1"/>
          </p:cNvSpPr>
          <p:nvPr/>
        </p:nvSpPr>
        <p:spPr bwMode="auto">
          <a:xfrm>
            <a:off x="1669803" y="1118920"/>
            <a:ext cx="7756354" cy="307777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1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Sample A0 </a:t>
            </a:r>
            <a:r>
              <a:rPr lang="en-US" sz="1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  <a:sym typeface="Wingdings" pitchFamily="2" charset="2"/>
              </a:rPr>
              <a:t></a:t>
            </a:r>
            <a:r>
              <a:rPr lang="en-US" sz="1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A2 </a:t>
            </a:r>
            <a:r>
              <a:rPr lang="en-US" sz="1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  <a:sym typeface="Wingdings" pitchFamily="2" charset="2"/>
              </a:rPr>
              <a:t></a:t>
            </a:r>
            <a:r>
              <a:rPr lang="en-US" sz="14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 A5 when ePWM1 SOCB/D is generated and then generate ADCINT1:</a:t>
            </a:r>
          </a:p>
        </p:txBody>
      </p:sp>
      <p:grpSp>
        <p:nvGrpSpPr>
          <p:cNvPr id="6" name="Group 403"/>
          <p:cNvGrpSpPr>
            <a:grpSpLocks/>
          </p:cNvGrpSpPr>
          <p:nvPr/>
        </p:nvGrpSpPr>
        <p:grpSpPr bwMode="auto">
          <a:xfrm flipH="1">
            <a:off x="4360617" y="1700558"/>
            <a:ext cx="998538" cy="461963"/>
            <a:chOff x="3255" y="809"/>
            <a:chExt cx="629" cy="291"/>
          </a:xfrm>
        </p:grpSpPr>
        <p:sp>
          <p:nvSpPr>
            <p:cNvPr id="50" name="Rectangle 145"/>
            <p:cNvSpPr>
              <a:spLocks noChangeArrowheads="1"/>
            </p:cNvSpPr>
            <p:nvPr/>
          </p:nvSpPr>
          <p:spPr bwMode="auto">
            <a:xfrm>
              <a:off x="3255" y="809"/>
              <a:ext cx="629" cy="291"/>
            </a:xfrm>
            <a:prstGeom prst="rect">
              <a:avLst/>
            </a:prstGeom>
            <a:solidFill>
              <a:schemeClr val="accent3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51" name="Text Box 140"/>
            <p:cNvSpPr txBox="1">
              <a:spLocks noChangeArrowheads="1"/>
            </p:cNvSpPr>
            <p:nvPr/>
          </p:nvSpPr>
          <p:spPr bwMode="auto">
            <a:xfrm>
              <a:off x="3352" y="820"/>
              <a:ext cx="436" cy="271"/>
            </a:xfrm>
            <a:prstGeom prst="rect">
              <a:avLst/>
            </a:prstGeom>
            <a:solidFill>
              <a:schemeClr val="accent3"/>
            </a:solidFill>
            <a:ln w="12700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Channel</a:t>
              </a:r>
            </a:p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A0</a:t>
              </a:r>
            </a:p>
          </p:txBody>
        </p:sp>
      </p:grpSp>
      <p:grpSp>
        <p:nvGrpSpPr>
          <p:cNvPr id="7" name="Group 402"/>
          <p:cNvGrpSpPr>
            <a:grpSpLocks/>
          </p:cNvGrpSpPr>
          <p:nvPr/>
        </p:nvGrpSpPr>
        <p:grpSpPr bwMode="auto">
          <a:xfrm flipH="1">
            <a:off x="5840166" y="1700558"/>
            <a:ext cx="998538" cy="461963"/>
            <a:chOff x="2323" y="809"/>
            <a:chExt cx="629" cy="291"/>
          </a:xfrm>
        </p:grpSpPr>
        <p:sp>
          <p:nvSpPr>
            <p:cNvPr id="48" name="Rectangle 144"/>
            <p:cNvSpPr>
              <a:spLocks noChangeArrowheads="1"/>
            </p:cNvSpPr>
            <p:nvPr/>
          </p:nvSpPr>
          <p:spPr bwMode="auto">
            <a:xfrm>
              <a:off x="2323" y="809"/>
              <a:ext cx="629" cy="291"/>
            </a:xfrm>
            <a:prstGeom prst="rect">
              <a:avLst/>
            </a:prstGeom>
            <a:solidFill>
              <a:schemeClr val="accent2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49" name="Text Box 141"/>
            <p:cNvSpPr txBox="1">
              <a:spLocks noChangeArrowheads="1"/>
            </p:cNvSpPr>
            <p:nvPr/>
          </p:nvSpPr>
          <p:spPr bwMode="auto">
            <a:xfrm>
              <a:off x="2432" y="820"/>
              <a:ext cx="409" cy="271"/>
            </a:xfrm>
            <a:prstGeom prst="rect">
              <a:avLst/>
            </a:prstGeom>
            <a:solidFill>
              <a:schemeClr val="accent2"/>
            </a:solidFill>
            <a:ln w="12700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Sample</a:t>
              </a:r>
            </a:p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7 cycles</a:t>
              </a:r>
            </a:p>
          </p:txBody>
        </p:sp>
      </p:grpSp>
      <p:grpSp>
        <p:nvGrpSpPr>
          <p:cNvPr id="8" name="Group 401"/>
          <p:cNvGrpSpPr>
            <a:grpSpLocks/>
          </p:cNvGrpSpPr>
          <p:nvPr/>
        </p:nvGrpSpPr>
        <p:grpSpPr bwMode="auto">
          <a:xfrm flipH="1">
            <a:off x="7318128" y="1795810"/>
            <a:ext cx="1114425" cy="268288"/>
            <a:chOff x="1319" y="869"/>
            <a:chExt cx="702" cy="169"/>
          </a:xfrm>
        </p:grpSpPr>
        <p:sp>
          <p:nvSpPr>
            <p:cNvPr id="46" name="Rectangle 143"/>
            <p:cNvSpPr>
              <a:spLocks noChangeArrowheads="1"/>
            </p:cNvSpPr>
            <p:nvPr/>
          </p:nvSpPr>
          <p:spPr bwMode="auto">
            <a:xfrm>
              <a:off x="1319" y="869"/>
              <a:ext cx="702" cy="169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47" name="Text Box 142"/>
            <p:cNvSpPr txBox="1">
              <a:spLocks noChangeArrowheads="1"/>
            </p:cNvSpPr>
            <p:nvPr/>
          </p:nvSpPr>
          <p:spPr bwMode="auto">
            <a:xfrm>
              <a:off x="1504" y="886"/>
              <a:ext cx="389" cy="136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Result0</a:t>
              </a:r>
            </a:p>
          </p:txBody>
        </p:sp>
      </p:grpSp>
      <p:cxnSp>
        <p:nvCxnSpPr>
          <p:cNvPr id="9" name="AutoShape 149"/>
          <p:cNvCxnSpPr>
            <a:cxnSpLocks noChangeShapeType="1"/>
            <a:stCxn id="48" idx="1"/>
            <a:endCxn id="46" idx="3"/>
          </p:cNvCxnSpPr>
          <p:nvPr/>
        </p:nvCxnSpPr>
        <p:spPr bwMode="auto">
          <a:xfrm flipV="1">
            <a:off x="6838704" y="1929954"/>
            <a:ext cx="479424" cy="158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0" name="AutoShape 150"/>
          <p:cNvCxnSpPr>
            <a:cxnSpLocks noChangeShapeType="1"/>
            <a:stCxn id="50" idx="1"/>
            <a:endCxn id="48" idx="3"/>
          </p:cNvCxnSpPr>
          <p:nvPr/>
        </p:nvCxnSpPr>
        <p:spPr bwMode="auto">
          <a:xfrm>
            <a:off x="5359155" y="1931540"/>
            <a:ext cx="481011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1" name="Line 151"/>
          <p:cNvSpPr>
            <a:spLocks noChangeShapeType="1"/>
          </p:cNvSpPr>
          <p:nvPr/>
        </p:nvSpPr>
        <p:spPr bwMode="auto">
          <a:xfrm>
            <a:off x="8430966" y="1927567"/>
            <a:ext cx="384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140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12" name="Group 400"/>
          <p:cNvGrpSpPr>
            <a:grpSpLocks/>
          </p:cNvGrpSpPr>
          <p:nvPr/>
        </p:nvGrpSpPr>
        <p:grpSpPr bwMode="auto">
          <a:xfrm flipH="1">
            <a:off x="4360617" y="2226021"/>
            <a:ext cx="998538" cy="461963"/>
            <a:chOff x="3255" y="1140"/>
            <a:chExt cx="629" cy="291"/>
          </a:xfrm>
        </p:grpSpPr>
        <p:sp>
          <p:nvSpPr>
            <p:cNvPr id="44" name="Rectangle 155"/>
            <p:cNvSpPr>
              <a:spLocks noChangeArrowheads="1"/>
            </p:cNvSpPr>
            <p:nvPr/>
          </p:nvSpPr>
          <p:spPr bwMode="auto">
            <a:xfrm>
              <a:off x="3255" y="1140"/>
              <a:ext cx="629" cy="291"/>
            </a:xfrm>
            <a:prstGeom prst="rect">
              <a:avLst/>
            </a:prstGeom>
            <a:solidFill>
              <a:schemeClr val="accent3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45" name="Text Box 156"/>
            <p:cNvSpPr txBox="1">
              <a:spLocks noChangeArrowheads="1"/>
            </p:cNvSpPr>
            <p:nvPr/>
          </p:nvSpPr>
          <p:spPr bwMode="auto">
            <a:xfrm>
              <a:off x="3352" y="1151"/>
              <a:ext cx="436" cy="271"/>
            </a:xfrm>
            <a:prstGeom prst="rect">
              <a:avLst/>
            </a:prstGeom>
            <a:solidFill>
              <a:schemeClr val="accent3"/>
            </a:solidFill>
            <a:ln w="12700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Channel</a:t>
              </a:r>
            </a:p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A2</a:t>
              </a:r>
            </a:p>
          </p:txBody>
        </p:sp>
      </p:grpSp>
      <p:grpSp>
        <p:nvGrpSpPr>
          <p:cNvPr id="13" name="Group 399"/>
          <p:cNvGrpSpPr>
            <a:grpSpLocks/>
          </p:cNvGrpSpPr>
          <p:nvPr/>
        </p:nvGrpSpPr>
        <p:grpSpPr bwMode="auto">
          <a:xfrm flipH="1">
            <a:off x="5840166" y="2226021"/>
            <a:ext cx="998538" cy="461963"/>
            <a:chOff x="2323" y="1140"/>
            <a:chExt cx="629" cy="291"/>
          </a:xfrm>
        </p:grpSpPr>
        <p:sp>
          <p:nvSpPr>
            <p:cNvPr id="42" name="Rectangle 158"/>
            <p:cNvSpPr>
              <a:spLocks noChangeArrowheads="1"/>
            </p:cNvSpPr>
            <p:nvPr/>
          </p:nvSpPr>
          <p:spPr bwMode="auto">
            <a:xfrm>
              <a:off x="2323" y="1140"/>
              <a:ext cx="629" cy="291"/>
            </a:xfrm>
            <a:prstGeom prst="rect">
              <a:avLst/>
            </a:prstGeom>
            <a:solidFill>
              <a:schemeClr val="accent2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43" name="Text Box 159"/>
            <p:cNvSpPr txBox="1">
              <a:spLocks noChangeArrowheads="1"/>
            </p:cNvSpPr>
            <p:nvPr/>
          </p:nvSpPr>
          <p:spPr bwMode="auto">
            <a:xfrm>
              <a:off x="2402" y="1151"/>
              <a:ext cx="475" cy="271"/>
            </a:xfrm>
            <a:prstGeom prst="rect">
              <a:avLst/>
            </a:prstGeom>
            <a:solidFill>
              <a:schemeClr val="accent2"/>
            </a:solidFill>
            <a:ln w="12700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Sample</a:t>
              </a:r>
            </a:p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10 cycles</a:t>
              </a:r>
            </a:p>
          </p:txBody>
        </p:sp>
      </p:grpSp>
      <p:grpSp>
        <p:nvGrpSpPr>
          <p:cNvPr id="14" name="Group 398"/>
          <p:cNvGrpSpPr>
            <a:grpSpLocks/>
          </p:cNvGrpSpPr>
          <p:nvPr/>
        </p:nvGrpSpPr>
        <p:grpSpPr bwMode="auto">
          <a:xfrm flipH="1">
            <a:off x="7318128" y="2321273"/>
            <a:ext cx="1114425" cy="268288"/>
            <a:chOff x="1319" y="1200"/>
            <a:chExt cx="702" cy="169"/>
          </a:xfrm>
        </p:grpSpPr>
        <p:sp>
          <p:nvSpPr>
            <p:cNvPr id="40" name="Rectangle 161"/>
            <p:cNvSpPr>
              <a:spLocks noChangeArrowheads="1"/>
            </p:cNvSpPr>
            <p:nvPr/>
          </p:nvSpPr>
          <p:spPr bwMode="auto">
            <a:xfrm>
              <a:off x="1319" y="1200"/>
              <a:ext cx="702" cy="169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41" name="Text Box 162"/>
            <p:cNvSpPr txBox="1">
              <a:spLocks noChangeArrowheads="1"/>
            </p:cNvSpPr>
            <p:nvPr/>
          </p:nvSpPr>
          <p:spPr bwMode="auto">
            <a:xfrm>
              <a:off x="1514" y="1217"/>
              <a:ext cx="389" cy="136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Result1</a:t>
              </a:r>
            </a:p>
          </p:txBody>
        </p:sp>
      </p:grpSp>
      <p:cxnSp>
        <p:nvCxnSpPr>
          <p:cNvPr id="15" name="AutoShape 163"/>
          <p:cNvCxnSpPr>
            <a:cxnSpLocks noChangeShapeType="1"/>
            <a:stCxn id="42" idx="1"/>
            <a:endCxn id="40" idx="3"/>
          </p:cNvCxnSpPr>
          <p:nvPr/>
        </p:nvCxnSpPr>
        <p:spPr bwMode="auto">
          <a:xfrm flipV="1">
            <a:off x="6838704" y="2455417"/>
            <a:ext cx="479424" cy="158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6" name="AutoShape 164"/>
          <p:cNvCxnSpPr>
            <a:cxnSpLocks noChangeShapeType="1"/>
            <a:stCxn id="44" idx="1"/>
            <a:endCxn id="42" idx="3"/>
          </p:cNvCxnSpPr>
          <p:nvPr/>
        </p:nvCxnSpPr>
        <p:spPr bwMode="auto">
          <a:xfrm>
            <a:off x="5359155" y="2457003"/>
            <a:ext cx="481011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7" name="Line 165"/>
          <p:cNvSpPr>
            <a:spLocks noChangeShapeType="1"/>
          </p:cNvSpPr>
          <p:nvPr/>
        </p:nvSpPr>
        <p:spPr bwMode="auto">
          <a:xfrm>
            <a:off x="8430966" y="2453030"/>
            <a:ext cx="384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140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18" name="Group 397"/>
          <p:cNvGrpSpPr>
            <a:grpSpLocks/>
          </p:cNvGrpSpPr>
          <p:nvPr/>
        </p:nvGrpSpPr>
        <p:grpSpPr bwMode="auto">
          <a:xfrm flipH="1">
            <a:off x="4360617" y="2753075"/>
            <a:ext cx="998538" cy="461963"/>
            <a:chOff x="3255" y="1472"/>
            <a:chExt cx="629" cy="291"/>
          </a:xfrm>
        </p:grpSpPr>
        <p:sp>
          <p:nvSpPr>
            <p:cNvPr id="38" name="Rectangle 168"/>
            <p:cNvSpPr>
              <a:spLocks noChangeArrowheads="1"/>
            </p:cNvSpPr>
            <p:nvPr/>
          </p:nvSpPr>
          <p:spPr bwMode="auto">
            <a:xfrm>
              <a:off x="3255" y="1472"/>
              <a:ext cx="629" cy="291"/>
            </a:xfrm>
            <a:prstGeom prst="rect">
              <a:avLst/>
            </a:prstGeom>
            <a:solidFill>
              <a:schemeClr val="accent3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39" name="Text Box 169"/>
            <p:cNvSpPr txBox="1">
              <a:spLocks noChangeArrowheads="1"/>
            </p:cNvSpPr>
            <p:nvPr/>
          </p:nvSpPr>
          <p:spPr bwMode="auto">
            <a:xfrm>
              <a:off x="3352" y="1483"/>
              <a:ext cx="436" cy="271"/>
            </a:xfrm>
            <a:prstGeom prst="rect">
              <a:avLst/>
            </a:prstGeom>
            <a:solidFill>
              <a:schemeClr val="accent3"/>
            </a:solidFill>
            <a:ln w="12700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Channel</a:t>
              </a:r>
            </a:p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A5</a:t>
              </a:r>
            </a:p>
          </p:txBody>
        </p:sp>
      </p:grpSp>
      <p:grpSp>
        <p:nvGrpSpPr>
          <p:cNvPr id="19" name="Group 396"/>
          <p:cNvGrpSpPr>
            <a:grpSpLocks/>
          </p:cNvGrpSpPr>
          <p:nvPr/>
        </p:nvGrpSpPr>
        <p:grpSpPr bwMode="auto">
          <a:xfrm flipH="1">
            <a:off x="5840166" y="2753075"/>
            <a:ext cx="998538" cy="461963"/>
            <a:chOff x="2323" y="1472"/>
            <a:chExt cx="629" cy="291"/>
          </a:xfrm>
        </p:grpSpPr>
        <p:sp>
          <p:nvSpPr>
            <p:cNvPr id="36" name="Rectangle 171"/>
            <p:cNvSpPr>
              <a:spLocks noChangeArrowheads="1"/>
            </p:cNvSpPr>
            <p:nvPr/>
          </p:nvSpPr>
          <p:spPr bwMode="auto">
            <a:xfrm>
              <a:off x="2323" y="1472"/>
              <a:ext cx="629" cy="291"/>
            </a:xfrm>
            <a:prstGeom prst="rect">
              <a:avLst/>
            </a:prstGeom>
            <a:solidFill>
              <a:schemeClr val="accent2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37" name="Text Box 172"/>
            <p:cNvSpPr txBox="1">
              <a:spLocks noChangeArrowheads="1"/>
            </p:cNvSpPr>
            <p:nvPr/>
          </p:nvSpPr>
          <p:spPr bwMode="auto">
            <a:xfrm>
              <a:off x="2432" y="1483"/>
              <a:ext cx="409" cy="271"/>
            </a:xfrm>
            <a:prstGeom prst="rect">
              <a:avLst/>
            </a:prstGeom>
            <a:solidFill>
              <a:schemeClr val="accent2"/>
            </a:solidFill>
            <a:ln w="12700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Sample</a:t>
              </a:r>
            </a:p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8 cycles</a:t>
              </a:r>
            </a:p>
          </p:txBody>
        </p:sp>
      </p:grpSp>
      <p:grpSp>
        <p:nvGrpSpPr>
          <p:cNvPr id="20" name="Group 395"/>
          <p:cNvGrpSpPr>
            <a:grpSpLocks/>
          </p:cNvGrpSpPr>
          <p:nvPr/>
        </p:nvGrpSpPr>
        <p:grpSpPr bwMode="auto">
          <a:xfrm flipH="1">
            <a:off x="7318128" y="2848325"/>
            <a:ext cx="1114425" cy="268288"/>
            <a:chOff x="1319" y="1532"/>
            <a:chExt cx="702" cy="169"/>
          </a:xfrm>
        </p:grpSpPr>
        <p:sp>
          <p:nvSpPr>
            <p:cNvPr id="34" name="Rectangle 174"/>
            <p:cNvSpPr>
              <a:spLocks noChangeArrowheads="1"/>
            </p:cNvSpPr>
            <p:nvPr/>
          </p:nvSpPr>
          <p:spPr bwMode="auto">
            <a:xfrm>
              <a:off x="1319" y="1532"/>
              <a:ext cx="702" cy="169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35" name="Text Box 175"/>
            <p:cNvSpPr txBox="1">
              <a:spLocks noChangeArrowheads="1"/>
            </p:cNvSpPr>
            <p:nvPr/>
          </p:nvSpPr>
          <p:spPr bwMode="auto">
            <a:xfrm>
              <a:off x="1502" y="1549"/>
              <a:ext cx="389" cy="136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Result2</a:t>
              </a:r>
            </a:p>
          </p:txBody>
        </p:sp>
      </p:grpSp>
      <p:cxnSp>
        <p:nvCxnSpPr>
          <p:cNvPr id="21" name="AutoShape 176"/>
          <p:cNvCxnSpPr>
            <a:cxnSpLocks noChangeShapeType="1"/>
            <a:stCxn id="36" idx="1"/>
            <a:endCxn id="34" idx="3"/>
          </p:cNvCxnSpPr>
          <p:nvPr/>
        </p:nvCxnSpPr>
        <p:spPr bwMode="auto">
          <a:xfrm flipV="1">
            <a:off x="6838704" y="2982469"/>
            <a:ext cx="479424" cy="15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2" name="AutoShape 177"/>
          <p:cNvCxnSpPr>
            <a:cxnSpLocks noChangeShapeType="1"/>
            <a:stCxn id="38" idx="1"/>
            <a:endCxn id="36" idx="3"/>
          </p:cNvCxnSpPr>
          <p:nvPr/>
        </p:nvCxnSpPr>
        <p:spPr bwMode="auto">
          <a:xfrm>
            <a:off x="5359155" y="2984057"/>
            <a:ext cx="481011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3" name="Line 178"/>
          <p:cNvSpPr>
            <a:spLocks noChangeShapeType="1"/>
          </p:cNvSpPr>
          <p:nvPr/>
        </p:nvSpPr>
        <p:spPr bwMode="auto">
          <a:xfrm>
            <a:off x="8430966" y="2980080"/>
            <a:ext cx="384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140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24" name="Line 260"/>
          <p:cNvSpPr>
            <a:spLocks noChangeShapeType="1"/>
          </p:cNvSpPr>
          <p:nvPr/>
        </p:nvSpPr>
        <p:spPr bwMode="auto">
          <a:xfrm>
            <a:off x="3516066" y="1929155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 sz="140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25" name="Freeform 261"/>
          <p:cNvSpPr>
            <a:spLocks/>
          </p:cNvSpPr>
          <p:nvPr/>
        </p:nvSpPr>
        <p:spPr bwMode="auto">
          <a:xfrm flipH="1">
            <a:off x="3708153" y="1929155"/>
            <a:ext cx="652463" cy="1050925"/>
          </a:xfrm>
          <a:custGeom>
            <a:avLst/>
            <a:gdLst/>
            <a:ahLst/>
            <a:cxnLst>
              <a:cxn ang="0">
                <a:pos x="0" y="629"/>
              </a:cxn>
              <a:cxn ang="0">
                <a:pos x="411" y="629"/>
              </a:cxn>
              <a:cxn ang="0">
                <a:pos x="411" y="0"/>
              </a:cxn>
            </a:cxnLst>
            <a:rect l="0" t="0" r="r" b="b"/>
            <a:pathLst>
              <a:path w="411" h="629">
                <a:moveTo>
                  <a:pt x="0" y="629"/>
                </a:moveTo>
                <a:lnTo>
                  <a:pt x="411" y="629"/>
                </a:lnTo>
                <a:lnTo>
                  <a:pt x="411" y="0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en-US" sz="140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26" name="Line 262"/>
          <p:cNvSpPr>
            <a:spLocks noChangeShapeType="1"/>
          </p:cNvSpPr>
          <p:nvPr/>
        </p:nvSpPr>
        <p:spPr bwMode="auto">
          <a:xfrm>
            <a:off x="3703391" y="2460967"/>
            <a:ext cx="6524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140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27" name="Text Box 281"/>
          <p:cNvSpPr txBox="1">
            <a:spLocks noChangeArrowheads="1"/>
          </p:cNvSpPr>
          <p:nvPr/>
        </p:nvSpPr>
        <p:spPr bwMode="auto">
          <a:xfrm flipH="1">
            <a:off x="3685928" y="1694205"/>
            <a:ext cx="590226" cy="2769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SOC0</a:t>
            </a:r>
          </a:p>
        </p:txBody>
      </p:sp>
      <p:sp>
        <p:nvSpPr>
          <p:cNvPr id="28" name="Text Box 282"/>
          <p:cNvSpPr txBox="1">
            <a:spLocks noChangeArrowheads="1"/>
          </p:cNvSpPr>
          <p:nvPr/>
        </p:nvSpPr>
        <p:spPr bwMode="auto">
          <a:xfrm flipH="1">
            <a:off x="3685928" y="2210142"/>
            <a:ext cx="590226" cy="2769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SOC1</a:t>
            </a:r>
          </a:p>
        </p:txBody>
      </p:sp>
      <p:sp>
        <p:nvSpPr>
          <p:cNvPr id="29" name="Text Box 283"/>
          <p:cNvSpPr txBox="1">
            <a:spLocks noChangeArrowheads="1"/>
          </p:cNvSpPr>
          <p:nvPr/>
        </p:nvSpPr>
        <p:spPr bwMode="auto">
          <a:xfrm flipH="1">
            <a:off x="3685928" y="2724492"/>
            <a:ext cx="590226" cy="2769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SOC2</a:t>
            </a:r>
          </a:p>
        </p:txBody>
      </p:sp>
      <p:sp>
        <p:nvSpPr>
          <p:cNvPr id="30" name="Text Box 284"/>
          <p:cNvSpPr txBox="1">
            <a:spLocks noChangeArrowheads="1"/>
          </p:cNvSpPr>
          <p:nvPr/>
        </p:nvSpPr>
        <p:spPr bwMode="auto">
          <a:xfrm flipH="1">
            <a:off x="8769103" y="1786280"/>
            <a:ext cx="1050609" cy="2769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no interrupt</a:t>
            </a:r>
          </a:p>
        </p:txBody>
      </p:sp>
      <p:sp>
        <p:nvSpPr>
          <p:cNvPr id="31" name="Text Box 285"/>
          <p:cNvSpPr txBox="1">
            <a:spLocks noChangeArrowheads="1"/>
          </p:cNvSpPr>
          <p:nvPr/>
        </p:nvSpPr>
        <p:spPr bwMode="auto">
          <a:xfrm flipH="1">
            <a:off x="8769103" y="2324442"/>
            <a:ext cx="1050609" cy="2769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no interrupt</a:t>
            </a:r>
          </a:p>
        </p:txBody>
      </p:sp>
      <p:sp>
        <p:nvSpPr>
          <p:cNvPr id="32" name="Text Box 286"/>
          <p:cNvSpPr txBox="1">
            <a:spLocks noChangeArrowheads="1"/>
          </p:cNvSpPr>
          <p:nvPr/>
        </p:nvSpPr>
        <p:spPr bwMode="auto">
          <a:xfrm flipH="1">
            <a:off x="8772278" y="2841967"/>
            <a:ext cx="853119" cy="2769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ADCINT1</a:t>
            </a:r>
          </a:p>
        </p:txBody>
      </p:sp>
      <p:sp>
        <p:nvSpPr>
          <p:cNvPr id="33" name="Text Box 287"/>
          <p:cNvSpPr txBox="1">
            <a:spLocks noChangeArrowheads="1"/>
          </p:cNvSpPr>
          <p:nvPr/>
        </p:nvSpPr>
        <p:spPr bwMode="auto">
          <a:xfrm flipH="1">
            <a:off x="1731855" y="1797392"/>
            <a:ext cx="1571520" cy="276999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SOCB/D (ETPWM1)</a:t>
            </a:r>
          </a:p>
        </p:txBody>
      </p:sp>
      <p:grpSp>
        <p:nvGrpSpPr>
          <p:cNvPr id="53" name="Group 3"/>
          <p:cNvGrpSpPr/>
          <p:nvPr/>
        </p:nvGrpSpPr>
        <p:grpSpPr>
          <a:xfrm>
            <a:off x="1707900" y="3500030"/>
            <a:ext cx="8564564" cy="384175"/>
            <a:chOff x="347660" y="3429000"/>
            <a:chExt cx="8564564" cy="384175"/>
          </a:xfrm>
        </p:grpSpPr>
        <p:sp>
          <p:nvSpPr>
            <p:cNvPr id="105" name="Rectangle 392"/>
            <p:cNvSpPr>
              <a:spLocks noChangeArrowheads="1"/>
            </p:cNvSpPr>
            <p:nvPr/>
          </p:nvSpPr>
          <p:spPr bwMode="auto">
            <a:xfrm flipH="1">
              <a:off x="347660" y="3429000"/>
              <a:ext cx="8564564" cy="38417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06" name="Text Box 259"/>
            <p:cNvSpPr txBox="1">
              <a:spLocks noChangeArrowheads="1"/>
            </p:cNvSpPr>
            <p:nvPr/>
          </p:nvSpPr>
          <p:spPr bwMode="auto">
            <a:xfrm flipH="1">
              <a:off x="357610" y="3467199"/>
              <a:ext cx="5368906" cy="307777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1400" b="1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Sample A2 </a:t>
              </a:r>
              <a:r>
                <a:rPr lang="en-US" sz="1400" b="1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  <a:sym typeface="Wingdings" pitchFamily="2" charset="2"/>
                </a:rPr>
                <a:t></a:t>
              </a:r>
              <a:r>
                <a:rPr lang="en-US" sz="1400" b="1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 A4 </a:t>
              </a:r>
              <a:r>
                <a:rPr lang="en-US" sz="1400" b="1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  <a:sym typeface="Wingdings" pitchFamily="2" charset="2"/>
                </a:rPr>
                <a:t></a:t>
              </a:r>
              <a:r>
                <a:rPr lang="en-US" sz="1400" b="1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 A6 continuously and generate ADCINT2:</a:t>
              </a:r>
            </a:p>
          </p:txBody>
        </p:sp>
      </p:grpSp>
      <p:grpSp>
        <p:nvGrpSpPr>
          <p:cNvPr id="55" name="Group 423"/>
          <p:cNvGrpSpPr>
            <a:grpSpLocks/>
          </p:cNvGrpSpPr>
          <p:nvPr/>
        </p:nvGrpSpPr>
        <p:grpSpPr bwMode="auto">
          <a:xfrm flipH="1">
            <a:off x="4454280" y="4483598"/>
            <a:ext cx="998537" cy="461963"/>
            <a:chOff x="3255" y="3277"/>
            <a:chExt cx="629" cy="291"/>
          </a:xfrm>
        </p:grpSpPr>
        <p:sp>
          <p:nvSpPr>
            <p:cNvPr id="103" name="Rectangle 339"/>
            <p:cNvSpPr>
              <a:spLocks noChangeArrowheads="1"/>
            </p:cNvSpPr>
            <p:nvPr/>
          </p:nvSpPr>
          <p:spPr bwMode="auto">
            <a:xfrm>
              <a:off x="3255" y="3277"/>
              <a:ext cx="629" cy="291"/>
            </a:xfrm>
            <a:prstGeom prst="rect">
              <a:avLst/>
            </a:prstGeom>
            <a:solidFill>
              <a:schemeClr val="accent3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04" name="Text Box 340"/>
            <p:cNvSpPr txBox="1">
              <a:spLocks noChangeArrowheads="1"/>
            </p:cNvSpPr>
            <p:nvPr/>
          </p:nvSpPr>
          <p:spPr bwMode="auto">
            <a:xfrm>
              <a:off x="3352" y="3288"/>
              <a:ext cx="436" cy="271"/>
            </a:xfrm>
            <a:prstGeom prst="rect">
              <a:avLst/>
            </a:prstGeom>
            <a:solidFill>
              <a:schemeClr val="accent3"/>
            </a:solidFill>
            <a:ln w="12700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Channel</a:t>
              </a:r>
            </a:p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A2</a:t>
              </a:r>
            </a:p>
          </p:txBody>
        </p:sp>
      </p:grpSp>
      <p:grpSp>
        <p:nvGrpSpPr>
          <p:cNvPr id="56" name="Group 422"/>
          <p:cNvGrpSpPr>
            <a:grpSpLocks/>
          </p:cNvGrpSpPr>
          <p:nvPr/>
        </p:nvGrpSpPr>
        <p:grpSpPr bwMode="auto">
          <a:xfrm flipH="1">
            <a:off x="5933829" y="4482010"/>
            <a:ext cx="998537" cy="461963"/>
            <a:chOff x="2323" y="3276"/>
            <a:chExt cx="629" cy="291"/>
          </a:xfrm>
        </p:grpSpPr>
        <p:sp>
          <p:nvSpPr>
            <p:cNvPr id="101" name="Rectangle 342"/>
            <p:cNvSpPr>
              <a:spLocks noChangeArrowheads="1"/>
            </p:cNvSpPr>
            <p:nvPr/>
          </p:nvSpPr>
          <p:spPr bwMode="auto">
            <a:xfrm>
              <a:off x="2323" y="3276"/>
              <a:ext cx="629" cy="291"/>
            </a:xfrm>
            <a:prstGeom prst="rect">
              <a:avLst/>
            </a:prstGeom>
            <a:solidFill>
              <a:schemeClr val="accent2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02" name="Text Box 343"/>
            <p:cNvSpPr txBox="1">
              <a:spLocks noChangeArrowheads="1"/>
            </p:cNvSpPr>
            <p:nvPr/>
          </p:nvSpPr>
          <p:spPr bwMode="auto">
            <a:xfrm>
              <a:off x="2402" y="3286"/>
              <a:ext cx="475" cy="271"/>
            </a:xfrm>
            <a:prstGeom prst="rect">
              <a:avLst/>
            </a:prstGeom>
            <a:solidFill>
              <a:schemeClr val="accent2"/>
            </a:solidFill>
            <a:ln w="12700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Sample</a:t>
              </a:r>
            </a:p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10 cycles</a:t>
              </a:r>
            </a:p>
          </p:txBody>
        </p:sp>
      </p:grpSp>
      <p:grpSp>
        <p:nvGrpSpPr>
          <p:cNvPr id="57" name="Group 421"/>
          <p:cNvGrpSpPr>
            <a:grpSpLocks/>
          </p:cNvGrpSpPr>
          <p:nvPr/>
        </p:nvGrpSpPr>
        <p:grpSpPr bwMode="auto">
          <a:xfrm flipH="1">
            <a:off x="7411791" y="4578841"/>
            <a:ext cx="1114425" cy="268288"/>
            <a:chOff x="1319" y="3337"/>
            <a:chExt cx="702" cy="169"/>
          </a:xfrm>
        </p:grpSpPr>
        <p:sp>
          <p:nvSpPr>
            <p:cNvPr id="99" name="Rectangle 345"/>
            <p:cNvSpPr>
              <a:spLocks noChangeArrowheads="1"/>
            </p:cNvSpPr>
            <p:nvPr/>
          </p:nvSpPr>
          <p:spPr bwMode="auto">
            <a:xfrm>
              <a:off x="1319" y="3337"/>
              <a:ext cx="702" cy="169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00" name="Text Box 346"/>
            <p:cNvSpPr txBox="1">
              <a:spLocks noChangeArrowheads="1"/>
            </p:cNvSpPr>
            <p:nvPr/>
          </p:nvSpPr>
          <p:spPr bwMode="auto">
            <a:xfrm>
              <a:off x="1476" y="3354"/>
              <a:ext cx="389" cy="136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Result3</a:t>
              </a:r>
            </a:p>
          </p:txBody>
        </p:sp>
      </p:grpSp>
      <p:cxnSp>
        <p:nvCxnSpPr>
          <p:cNvPr id="58" name="AutoShape 347"/>
          <p:cNvCxnSpPr>
            <a:cxnSpLocks noChangeShapeType="1"/>
            <a:stCxn id="101" idx="1"/>
            <a:endCxn id="99" idx="3"/>
          </p:cNvCxnSpPr>
          <p:nvPr/>
        </p:nvCxnSpPr>
        <p:spPr bwMode="auto">
          <a:xfrm flipV="1">
            <a:off x="6932366" y="4712985"/>
            <a:ext cx="479425" cy="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59" name="AutoShape 348"/>
          <p:cNvCxnSpPr>
            <a:cxnSpLocks noChangeShapeType="1"/>
            <a:stCxn id="103" idx="1"/>
            <a:endCxn id="101" idx="3"/>
          </p:cNvCxnSpPr>
          <p:nvPr/>
        </p:nvCxnSpPr>
        <p:spPr bwMode="auto">
          <a:xfrm flipV="1">
            <a:off x="5452817" y="4712992"/>
            <a:ext cx="481012" cy="15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0" name="Line 349"/>
          <p:cNvSpPr>
            <a:spLocks noChangeShapeType="1"/>
          </p:cNvSpPr>
          <p:nvPr/>
        </p:nvSpPr>
        <p:spPr bwMode="auto">
          <a:xfrm>
            <a:off x="8524629" y="4710604"/>
            <a:ext cx="384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140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61" name="Group 420"/>
          <p:cNvGrpSpPr>
            <a:grpSpLocks/>
          </p:cNvGrpSpPr>
          <p:nvPr/>
        </p:nvGrpSpPr>
        <p:grpSpPr bwMode="auto">
          <a:xfrm flipH="1">
            <a:off x="4454280" y="5009060"/>
            <a:ext cx="998537" cy="461963"/>
            <a:chOff x="3255" y="3608"/>
            <a:chExt cx="629" cy="291"/>
          </a:xfrm>
        </p:grpSpPr>
        <p:sp>
          <p:nvSpPr>
            <p:cNvPr id="97" name="Rectangle 351"/>
            <p:cNvSpPr>
              <a:spLocks noChangeArrowheads="1"/>
            </p:cNvSpPr>
            <p:nvPr/>
          </p:nvSpPr>
          <p:spPr bwMode="auto">
            <a:xfrm>
              <a:off x="3255" y="3608"/>
              <a:ext cx="629" cy="291"/>
            </a:xfrm>
            <a:prstGeom prst="rect">
              <a:avLst/>
            </a:prstGeom>
            <a:solidFill>
              <a:schemeClr val="accent3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98" name="Text Box 352"/>
            <p:cNvSpPr txBox="1">
              <a:spLocks noChangeArrowheads="1"/>
            </p:cNvSpPr>
            <p:nvPr/>
          </p:nvSpPr>
          <p:spPr bwMode="auto">
            <a:xfrm>
              <a:off x="3352" y="3619"/>
              <a:ext cx="436" cy="271"/>
            </a:xfrm>
            <a:prstGeom prst="rect">
              <a:avLst/>
            </a:prstGeom>
            <a:solidFill>
              <a:schemeClr val="accent3"/>
            </a:solidFill>
            <a:ln w="12700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Channel</a:t>
              </a:r>
            </a:p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A4</a:t>
              </a:r>
            </a:p>
          </p:txBody>
        </p:sp>
      </p:grpSp>
      <p:grpSp>
        <p:nvGrpSpPr>
          <p:cNvPr id="62" name="Group 419"/>
          <p:cNvGrpSpPr>
            <a:grpSpLocks/>
          </p:cNvGrpSpPr>
          <p:nvPr/>
        </p:nvGrpSpPr>
        <p:grpSpPr bwMode="auto">
          <a:xfrm flipH="1">
            <a:off x="5933829" y="5007472"/>
            <a:ext cx="998537" cy="461963"/>
            <a:chOff x="2323" y="3607"/>
            <a:chExt cx="629" cy="291"/>
          </a:xfrm>
        </p:grpSpPr>
        <p:sp>
          <p:nvSpPr>
            <p:cNvPr id="95" name="Rectangle 354"/>
            <p:cNvSpPr>
              <a:spLocks noChangeArrowheads="1"/>
            </p:cNvSpPr>
            <p:nvPr/>
          </p:nvSpPr>
          <p:spPr bwMode="auto">
            <a:xfrm>
              <a:off x="2323" y="3607"/>
              <a:ext cx="629" cy="291"/>
            </a:xfrm>
            <a:prstGeom prst="rect">
              <a:avLst/>
            </a:prstGeom>
            <a:solidFill>
              <a:schemeClr val="accent2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96" name="Text Box 355"/>
            <p:cNvSpPr txBox="1">
              <a:spLocks noChangeArrowheads="1"/>
            </p:cNvSpPr>
            <p:nvPr/>
          </p:nvSpPr>
          <p:spPr bwMode="auto">
            <a:xfrm>
              <a:off x="2402" y="3617"/>
              <a:ext cx="475" cy="271"/>
            </a:xfrm>
            <a:prstGeom prst="rect">
              <a:avLst/>
            </a:prstGeom>
            <a:solidFill>
              <a:schemeClr val="accent2"/>
            </a:solidFill>
            <a:ln w="12700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Sample</a:t>
              </a:r>
            </a:p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15 cycles</a:t>
              </a:r>
            </a:p>
          </p:txBody>
        </p:sp>
      </p:grpSp>
      <p:grpSp>
        <p:nvGrpSpPr>
          <p:cNvPr id="63" name="Group 418"/>
          <p:cNvGrpSpPr>
            <a:grpSpLocks/>
          </p:cNvGrpSpPr>
          <p:nvPr/>
        </p:nvGrpSpPr>
        <p:grpSpPr bwMode="auto">
          <a:xfrm flipH="1">
            <a:off x="7411791" y="5104304"/>
            <a:ext cx="1114425" cy="268288"/>
            <a:chOff x="1319" y="3668"/>
            <a:chExt cx="702" cy="169"/>
          </a:xfrm>
        </p:grpSpPr>
        <p:sp>
          <p:nvSpPr>
            <p:cNvPr id="93" name="Rectangle 357"/>
            <p:cNvSpPr>
              <a:spLocks noChangeArrowheads="1"/>
            </p:cNvSpPr>
            <p:nvPr/>
          </p:nvSpPr>
          <p:spPr bwMode="auto">
            <a:xfrm>
              <a:off x="1319" y="3668"/>
              <a:ext cx="702" cy="169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94" name="Text Box 358"/>
            <p:cNvSpPr txBox="1">
              <a:spLocks noChangeArrowheads="1"/>
            </p:cNvSpPr>
            <p:nvPr/>
          </p:nvSpPr>
          <p:spPr bwMode="auto">
            <a:xfrm>
              <a:off x="1476" y="3685"/>
              <a:ext cx="389" cy="136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Result4</a:t>
              </a:r>
            </a:p>
          </p:txBody>
        </p:sp>
      </p:grpSp>
      <p:cxnSp>
        <p:nvCxnSpPr>
          <p:cNvPr id="64" name="AutoShape 359"/>
          <p:cNvCxnSpPr>
            <a:cxnSpLocks noChangeShapeType="1"/>
            <a:stCxn id="95" idx="1"/>
            <a:endCxn id="93" idx="3"/>
          </p:cNvCxnSpPr>
          <p:nvPr/>
        </p:nvCxnSpPr>
        <p:spPr bwMode="auto">
          <a:xfrm flipV="1">
            <a:off x="6932366" y="5238448"/>
            <a:ext cx="479425" cy="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65" name="AutoShape 360"/>
          <p:cNvCxnSpPr>
            <a:cxnSpLocks noChangeShapeType="1"/>
            <a:stCxn id="97" idx="1"/>
            <a:endCxn id="95" idx="3"/>
          </p:cNvCxnSpPr>
          <p:nvPr/>
        </p:nvCxnSpPr>
        <p:spPr bwMode="auto">
          <a:xfrm flipV="1">
            <a:off x="5452817" y="5238454"/>
            <a:ext cx="481012" cy="15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6" name="Line 361"/>
          <p:cNvSpPr>
            <a:spLocks noChangeShapeType="1"/>
          </p:cNvSpPr>
          <p:nvPr/>
        </p:nvSpPr>
        <p:spPr bwMode="auto">
          <a:xfrm>
            <a:off x="8524629" y="5236066"/>
            <a:ext cx="384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140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grpSp>
        <p:nvGrpSpPr>
          <p:cNvPr id="67" name="Group 417"/>
          <p:cNvGrpSpPr>
            <a:grpSpLocks/>
          </p:cNvGrpSpPr>
          <p:nvPr/>
        </p:nvGrpSpPr>
        <p:grpSpPr bwMode="auto">
          <a:xfrm flipH="1">
            <a:off x="4454280" y="5536111"/>
            <a:ext cx="998537" cy="461963"/>
            <a:chOff x="3255" y="3940"/>
            <a:chExt cx="629" cy="291"/>
          </a:xfrm>
        </p:grpSpPr>
        <p:sp>
          <p:nvSpPr>
            <p:cNvPr id="91" name="Rectangle 363"/>
            <p:cNvSpPr>
              <a:spLocks noChangeArrowheads="1"/>
            </p:cNvSpPr>
            <p:nvPr/>
          </p:nvSpPr>
          <p:spPr bwMode="auto">
            <a:xfrm>
              <a:off x="3255" y="3940"/>
              <a:ext cx="629" cy="291"/>
            </a:xfrm>
            <a:prstGeom prst="rect">
              <a:avLst/>
            </a:prstGeom>
            <a:solidFill>
              <a:schemeClr val="accent3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92" name="Text Box 364"/>
            <p:cNvSpPr txBox="1">
              <a:spLocks noChangeArrowheads="1"/>
            </p:cNvSpPr>
            <p:nvPr/>
          </p:nvSpPr>
          <p:spPr bwMode="auto">
            <a:xfrm>
              <a:off x="3352" y="3951"/>
              <a:ext cx="436" cy="271"/>
            </a:xfrm>
            <a:prstGeom prst="rect">
              <a:avLst/>
            </a:prstGeom>
            <a:solidFill>
              <a:schemeClr val="accent3"/>
            </a:solidFill>
            <a:ln w="12700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Channel</a:t>
              </a:r>
            </a:p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A6</a:t>
              </a:r>
            </a:p>
          </p:txBody>
        </p:sp>
      </p:grpSp>
      <p:grpSp>
        <p:nvGrpSpPr>
          <p:cNvPr id="68" name="Group 416"/>
          <p:cNvGrpSpPr>
            <a:grpSpLocks/>
          </p:cNvGrpSpPr>
          <p:nvPr/>
        </p:nvGrpSpPr>
        <p:grpSpPr bwMode="auto">
          <a:xfrm flipH="1">
            <a:off x="5933829" y="5547223"/>
            <a:ext cx="998537" cy="461963"/>
            <a:chOff x="2323" y="3947"/>
            <a:chExt cx="629" cy="291"/>
          </a:xfrm>
        </p:grpSpPr>
        <p:sp>
          <p:nvSpPr>
            <p:cNvPr id="89" name="Rectangle 366"/>
            <p:cNvSpPr>
              <a:spLocks noChangeArrowheads="1"/>
            </p:cNvSpPr>
            <p:nvPr/>
          </p:nvSpPr>
          <p:spPr bwMode="auto">
            <a:xfrm>
              <a:off x="2323" y="3947"/>
              <a:ext cx="629" cy="291"/>
            </a:xfrm>
            <a:prstGeom prst="rect">
              <a:avLst/>
            </a:prstGeom>
            <a:solidFill>
              <a:schemeClr val="accent2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90" name="Text Box 367"/>
            <p:cNvSpPr txBox="1">
              <a:spLocks noChangeArrowheads="1"/>
            </p:cNvSpPr>
            <p:nvPr/>
          </p:nvSpPr>
          <p:spPr bwMode="auto">
            <a:xfrm>
              <a:off x="2402" y="3957"/>
              <a:ext cx="475" cy="271"/>
            </a:xfrm>
            <a:prstGeom prst="rect">
              <a:avLst/>
            </a:prstGeom>
            <a:solidFill>
              <a:schemeClr val="accent2"/>
            </a:solidFill>
            <a:ln w="12700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Sample</a:t>
              </a:r>
            </a:p>
            <a:p>
              <a:pPr algn="ctr">
                <a:spcBef>
                  <a:spcPct val="0"/>
                </a:spcBef>
              </a:pPr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12 cycles</a:t>
              </a:r>
            </a:p>
          </p:txBody>
        </p:sp>
      </p:grpSp>
      <p:grpSp>
        <p:nvGrpSpPr>
          <p:cNvPr id="69" name="Group 415"/>
          <p:cNvGrpSpPr>
            <a:grpSpLocks/>
          </p:cNvGrpSpPr>
          <p:nvPr/>
        </p:nvGrpSpPr>
        <p:grpSpPr bwMode="auto">
          <a:xfrm flipH="1">
            <a:off x="7411791" y="5631354"/>
            <a:ext cx="1114425" cy="268288"/>
            <a:chOff x="1319" y="4000"/>
            <a:chExt cx="702" cy="169"/>
          </a:xfrm>
        </p:grpSpPr>
        <p:sp>
          <p:nvSpPr>
            <p:cNvPr id="87" name="Rectangle 369"/>
            <p:cNvSpPr>
              <a:spLocks noChangeArrowheads="1"/>
            </p:cNvSpPr>
            <p:nvPr/>
          </p:nvSpPr>
          <p:spPr bwMode="auto">
            <a:xfrm>
              <a:off x="1319" y="4000"/>
              <a:ext cx="702" cy="169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 sz="14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88" name="Text Box 370"/>
            <p:cNvSpPr txBox="1">
              <a:spLocks noChangeArrowheads="1"/>
            </p:cNvSpPr>
            <p:nvPr/>
          </p:nvSpPr>
          <p:spPr bwMode="auto">
            <a:xfrm>
              <a:off x="1476" y="4017"/>
              <a:ext cx="389" cy="136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Result5</a:t>
              </a:r>
            </a:p>
          </p:txBody>
        </p:sp>
      </p:grpSp>
      <p:cxnSp>
        <p:nvCxnSpPr>
          <p:cNvPr id="70" name="AutoShape 371"/>
          <p:cNvCxnSpPr>
            <a:cxnSpLocks noChangeShapeType="1"/>
            <a:stCxn id="89" idx="1"/>
            <a:endCxn id="87" idx="3"/>
          </p:cNvCxnSpPr>
          <p:nvPr/>
        </p:nvCxnSpPr>
        <p:spPr bwMode="auto">
          <a:xfrm flipV="1">
            <a:off x="6932366" y="5765498"/>
            <a:ext cx="479425" cy="1270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71" name="AutoShape 372"/>
          <p:cNvCxnSpPr>
            <a:cxnSpLocks noChangeShapeType="1"/>
            <a:stCxn id="91" idx="1"/>
            <a:endCxn id="89" idx="3"/>
          </p:cNvCxnSpPr>
          <p:nvPr/>
        </p:nvCxnSpPr>
        <p:spPr bwMode="auto">
          <a:xfrm>
            <a:off x="5452817" y="5767093"/>
            <a:ext cx="481012" cy="111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72" name="Line 373"/>
          <p:cNvSpPr>
            <a:spLocks noChangeShapeType="1"/>
          </p:cNvSpPr>
          <p:nvPr/>
        </p:nvSpPr>
        <p:spPr bwMode="auto">
          <a:xfrm>
            <a:off x="8524629" y="5763116"/>
            <a:ext cx="3841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140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73" name="Line 374"/>
          <p:cNvSpPr>
            <a:spLocks noChangeShapeType="1"/>
          </p:cNvSpPr>
          <p:nvPr/>
        </p:nvSpPr>
        <p:spPr bwMode="auto">
          <a:xfrm>
            <a:off x="3550992" y="4712191"/>
            <a:ext cx="8969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</p:spPr>
        <p:txBody>
          <a:bodyPr/>
          <a:lstStyle/>
          <a:p>
            <a:endParaRPr lang="en-US" sz="140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74" name="Freeform 375"/>
          <p:cNvSpPr>
            <a:spLocks/>
          </p:cNvSpPr>
          <p:nvPr/>
        </p:nvSpPr>
        <p:spPr bwMode="auto">
          <a:xfrm flipH="1">
            <a:off x="3801817" y="4712191"/>
            <a:ext cx="652462" cy="1050925"/>
          </a:xfrm>
          <a:custGeom>
            <a:avLst/>
            <a:gdLst/>
            <a:ahLst/>
            <a:cxnLst>
              <a:cxn ang="0">
                <a:pos x="0" y="629"/>
              </a:cxn>
              <a:cxn ang="0">
                <a:pos x="411" y="629"/>
              </a:cxn>
              <a:cxn ang="0">
                <a:pos x="411" y="0"/>
              </a:cxn>
            </a:cxnLst>
            <a:rect l="0" t="0" r="r" b="b"/>
            <a:pathLst>
              <a:path w="411" h="629">
                <a:moveTo>
                  <a:pt x="0" y="629"/>
                </a:moveTo>
                <a:lnTo>
                  <a:pt x="411" y="629"/>
                </a:lnTo>
                <a:lnTo>
                  <a:pt x="411" y="0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endParaRPr lang="en-US" sz="140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75" name="Line 376"/>
          <p:cNvSpPr>
            <a:spLocks noChangeShapeType="1"/>
          </p:cNvSpPr>
          <p:nvPr/>
        </p:nvSpPr>
        <p:spPr bwMode="auto">
          <a:xfrm>
            <a:off x="3797055" y="5244004"/>
            <a:ext cx="6524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140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76" name="Text Box 377"/>
          <p:cNvSpPr txBox="1">
            <a:spLocks noChangeArrowheads="1"/>
          </p:cNvSpPr>
          <p:nvPr/>
        </p:nvSpPr>
        <p:spPr bwMode="auto">
          <a:xfrm flipH="1">
            <a:off x="3779592" y="4477241"/>
            <a:ext cx="590550" cy="276225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SOC3</a:t>
            </a:r>
          </a:p>
        </p:txBody>
      </p:sp>
      <p:sp>
        <p:nvSpPr>
          <p:cNvPr id="77" name="Text Box 378"/>
          <p:cNvSpPr txBox="1">
            <a:spLocks noChangeArrowheads="1"/>
          </p:cNvSpPr>
          <p:nvPr/>
        </p:nvSpPr>
        <p:spPr bwMode="auto">
          <a:xfrm flipH="1">
            <a:off x="3779592" y="4993179"/>
            <a:ext cx="590550" cy="276225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SOC4</a:t>
            </a:r>
          </a:p>
        </p:txBody>
      </p:sp>
      <p:sp>
        <p:nvSpPr>
          <p:cNvPr id="78" name="Text Box 379"/>
          <p:cNvSpPr txBox="1">
            <a:spLocks noChangeArrowheads="1"/>
          </p:cNvSpPr>
          <p:nvPr/>
        </p:nvSpPr>
        <p:spPr bwMode="auto">
          <a:xfrm flipH="1">
            <a:off x="3779592" y="5507529"/>
            <a:ext cx="590550" cy="276225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SOC5</a:t>
            </a:r>
          </a:p>
        </p:txBody>
      </p:sp>
      <p:sp>
        <p:nvSpPr>
          <p:cNvPr id="79" name="Text Box 380"/>
          <p:cNvSpPr txBox="1">
            <a:spLocks noChangeArrowheads="1"/>
          </p:cNvSpPr>
          <p:nvPr/>
        </p:nvSpPr>
        <p:spPr bwMode="auto">
          <a:xfrm flipH="1">
            <a:off x="8862766" y="4569316"/>
            <a:ext cx="1050925" cy="276225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no interrupt</a:t>
            </a:r>
          </a:p>
        </p:txBody>
      </p:sp>
      <p:sp>
        <p:nvSpPr>
          <p:cNvPr id="80" name="Text Box 381"/>
          <p:cNvSpPr txBox="1">
            <a:spLocks noChangeArrowheads="1"/>
          </p:cNvSpPr>
          <p:nvPr/>
        </p:nvSpPr>
        <p:spPr bwMode="auto">
          <a:xfrm flipH="1">
            <a:off x="8862766" y="5107479"/>
            <a:ext cx="1050925" cy="276225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2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no interrupt</a:t>
            </a:r>
          </a:p>
        </p:txBody>
      </p:sp>
      <p:sp>
        <p:nvSpPr>
          <p:cNvPr id="81" name="Text Box 382"/>
          <p:cNvSpPr txBox="1">
            <a:spLocks noChangeArrowheads="1"/>
          </p:cNvSpPr>
          <p:nvPr/>
        </p:nvSpPr>
        <p:spPr bwMode="auto">
          <a:xfrm flipH="1">
            <a:off x="8865941" y="5625004"/>
            <a:ext cx="852487" cy="276225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ADCINT2</a:t>
            </a:r>
          </a:p>
        </p:txBody>
      </p:sp>
      <p:sp>
        <p:nvSpPr>
          <p:cNvPr id="82" name="AutoShape 384"/>
          <p:cNvSpPr>
            <a:spLocks noChangeArrowheads="1"/>
          </p:cNvSpPr>
          <p:nvPr/>
        </p:nvSpPr>
        <p:spPr bwMode="auto">
          <a:xfrm flipH="1">
            <a:off x="3033467" y="4443904"/>
            <a:ext cx="538162" cy="541338"/>
          </a:xfrm>
          <a:prstGeom prst="moon">
            <a:avLst>
              <a:gd name="adj" fmla="val 80264"/>
            </a:avLst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sz="140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83" name="Freeform 385"/>
          <p:cNvSpPr>
            <a:spLocks/>
          </p:cNvSpPr>
          <p:nvPr/>
        </p:nvSpPr>
        <p:spPr bwMode="auto">
          <a:xfrm flipH="1">
            <a:off x="2623892" y="4285154"/>
            <a:ext cx="498475" cy="306388"/>
          </a:xfrm>
          <a:custGeom>
            <a:avLst/>
            <a:gdLst/>
            <a:ahLst/>
            <a:cxnLst>
              <a:cxn ang="0">
                <a:pos x="0" y="266"/>
              </a:cxn>
              <a:cxn ang="0">
                <a:pos x="314" y="266"/>
              </a:cxn>
              <a:cxn ang="0">
                <a:pos x="314" y="0"/>
              </a:cxn>
            </a:cxnLst>
            <a:rect l="0" t="0" r="r" b="b"/>
            <a:pathLst>
              <a:path w="314" h="266">
                <a:moveTo>
                  <a:pt x="0" y="266"/>
                </a:moveTo>
                <a:lnTo>
                  <a:pt x="314" y="266"/>
                </a:lnTo>
                <a:lnTo>
                  <a:pt x="314" y="0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 sz="140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84" name="Text Box 387"/>
          <p:cNvSpPr txBox="1">
            <a:spLocks noChangeArrowheads="1"/>
          </p:cNvSpPr>
          <p:nvPr/>
        </p:nvSpPr>
        <p:spPr bwMode="auto">
          <a:xfrm flipH="1">
            <a:off x="2096842" y="5136054"/>
            <a:ext cx="852487" cy="276225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ADCINT2</a:t>
            </a:r>
          </a:p>
        </p:txBody>
      </p:sp>
      <p:sp>
        <p:nvSpPr>
          <p:cNvPr id="85" name="Freeform 388"/>
          <p:cNvSpPr>
            <a:spLocks/>
          </p:cNvSpPr>
          <p:nvPr/>
        </p:nvSpPr>
        <p:spPr bwMode="auto">
          <a:xfrm flipH="1" flipV="1">
            <a:off x="2623892" y="4826491"/>
            <a:ext cx="498475" cy="306388"/>
          </a:xfrm>
          <a:custGeom>
            <a:avLst/>
            <a:gdLst/>
            <a:ahLst/>
            <a:cxnLst>
              <a:cxn ang="0">
                <a:pos x="0" y="266"/>
              </a:cxn>
              <a:cxn ang="0">
                <a:pos x="314" y="266"/>
              </a:cxn>
              <a:cxn ang="0">
                <a:pos x="314" y="0"/>
              </a:cxn>
            </a:cxnLst>
            <a:rect l="0" t="0" r="r" b="b"/>
            <a:pathLst>
              <a:path w="314" h="266">
                <a:moveTo>
                  <a:pt x="0" y="266"/>
                </a:moveTo>
                <a:lnTo>
                  <a:pt x="314" y="266"/>
                </a:lnTo>
                <a:lnTo>
                  <a:pt x="314" y="0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 sz="140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Arial" pitchFamily="34" charset="0"/>
            </a:endParaRPr>
          </a:p>
        </p:txBody>
      </p:sp>
      <p:sp>
        <p:nvSpPr>
          <p:cNvPr id="86" name="Text Box 389"/>
          <p:cNvSpPr txBox="1">
            <a:spLocks noChangeArrowheads="1"/>
          </p:cNvSpPr>
          <p:nvPr/>
        </p:nvSpPr>
        <p:spPr bwMode="auto">
          <a:xfrm flipH="1">
            <a:off x="1831730" y="4039091"/>
            <a:ext cx="1371600" cy="276225"/>
          </a:xfrm>
          <a:prstGeom prst="rect">
            <a:avLst/>
          </a:prstGeom>
          <a:noFill/>
          <a:ln w="12700" algn="ctr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2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Software Trigger</a:t>
            </a:r>
          </a:p>
        </p:txBody>
      </p:sp>
      <p:sp>
        <p:nvSpPr>
          <p:cNvPr id="107" name="TextBox 2"/>
          <p:cNvSpPr txBox="1"/>
          <p:nvPr/>
        </p:nvSpPr>
        <p:spPr>
          <a:xfrm>
            <a:off x="3183072" y="6176337"/>
            <a:ext cx="5027017" cy="27699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12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rPr>
              <a:t>Note: setting ADCINT2 flag does not need to generate an interrupt </a:t>
            </a:r>
          </a:p>
        </p:txBody>
      </p:sp>
      <p:sp>
        <p:nvSpPr>
          <p:cNvPr id="108" name="圓角矩形 107"/>
          <p:cNvSpPr/>
          <p:nvPr/>
        </p:nvSpPr>
        <p:spPr>
          <a:xfrm>
            <a:off x="983432" y="908720"/>
            <a:ext cx="10225136" cy="5688632"/>
          </a:xfrm>
          <a:prstGeom prst="roundRect">
            <a:avLst>
              <a:gd name="adj" fmla="val 3761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09" name="副標題 2"/>
          <p:cNvSpPr txBox="1">
            <a:spLocks/>
          </p:cNvSpPr>
          <p:nvPr/>
        </p:nvSpPr>
        <p:spPr>
          <a:xfrm>
            <a:off x="2495600" y="42735"/>
            <a:ext cx="7128792" cy="64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800" b="1" dirty="0"/>
              <a:t>實習二</a:t>
            </a:r>
          </a:p>
        </p:txBody>
      </p:sp>
    </p:spTree>
    <p:extLst>
      <p:ext uri="{BB962C8B-B14F-4D97-AF65-F5344CB8AC3E}">
        <p14:creationId xmlns:p14="http://schemas.microsoft.com/office/powerpoint/2010/main" val="55631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0310"/>
            <a:ext cx="0" cy="0"/>
          </a:xfrm>
        </p:spPr>
      </p:pic>
      <p:sp>
        <p:nvSpPr>
          <p:cNvPr id="29" name="圓角矩形 28"/>
          <p:cNvSpPr/>
          <p:nvPr/>
        </p:nvSpPr>
        <p:spPr>
          <a:xfrm>
            <a:off x="2023825" y="1508740"/>
            <a:ext cx="8856984" cy="5148225"/>
          </a:xfrm>
          <a:prstGeom prst="roundRect">
            <a:avLst>
              <a:gd name="adj" fmla="val 3761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b="51932"/>
          <a:stretch/>
        </p:blipFill>
        <p:spPr>
          <a:xfrm>
            <a:off x="2482314" y="4856765"/>
            <a:ext cx="7579965" cy="15928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3680008" y="5559636"/>
            <a:ext cx="6382271" cy="432048"/>
          </a:xfrm>
          <a:prstGeom prst="rect">
            <a:avLst/>
          </a:prstGeom>
          <a:noFill/>
          <a:ln w="34925" cap="flat" cmpd="sng" algn="ctr">
            <a:solidFill>
              <a:srgbClr val="1D1DFF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4" name="副標題 2"/>
          <p:cNvSpPr txBox="1">
            <a:spLocks/>
          </p:cNvSpPr>
          <p:nvPr/>
        </p:nvSpPr>
        <p:spPr>
          <a:xfrm>
            <a:off x="2495600" y="42735"/>
            <a:ext cx="7128792" cy="64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800" b="1" dirty="0"/>
              <a:t>實習二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5"/>
          <a:srcRect t="14363"/>
          <a:stretch/>
        </p:blipFill>
        <p:spPr>
          <a:xfrm>
            <a:off x="3143672" y="1667089"/>
            <a:ext cx="6255929" cy="3031327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443372" y="692696"/>
            <a:ext cx="4104456" cy="1790438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551384" y="875001"/>
            <a:ext cx="3860578" cy="1425241"/>
            <a:chOff x="690" y="766"/>
            <a:chExt cx="4380" cy="1617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690" y="766"/>
              <a:ext cx="4380" cy="1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" y="766"/>
              <a:ext cx="4385" cy="1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8994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36D9FEA-C983-4EE6-831B-52A824348C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932"/>
          <a:stretch/>
        </p:blipFill>
        <p:spPr>
          <a:xfrm>
            <a:off x="245911" y="1500212"/>
            <a:ext cx="7579965" cy="1592848"/>
          </a:xfrm>
          <a:prstGeom prst="rect">
            <a:avLst/>
          </a:prstGeom>
        </p:spPr>
      </p:pic>
      <p:graphicFrame>
        <p:nvGraphicFramePr>
          <p:cNvPr id="3" name="物件 2">
            <a:extLst>
              <a:ext uri="{FF2B5EF4-FFF2-40B4-BE49-F238E27FC236}">
                <a16:creationId xmlns:a16="http://schemas.microsoft.com/office/drawing/2014/main" id="{D3885859-680A-4184-A637-A89F2BCA7D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4860947"/>
              </p:ext>
            </p:extLst>
          </p:nvPr>
        </p:nvGraphicFramePr>
        <p:xfrm>
          <a:off x="374596" y="3347248"/>
          <a:ext cx="39497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Equation" r:id="rId5" imgW="3949641" imgH="558530" progId="Equation.DSMT4">
                  <p:embed/>
                </p:oleObj>
              </mc:Choice>
              <mc:Fallback>
                <p:oleObj name="Equation" r:id="rId5" imgW="3949641" imgH="55853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4596" y="3347248"/>
                        <a:ext cx="39497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DFFE3956-3380-4E08-B428-10D1B08403DC}"/>
              </a:ext>
            </a:extLst>
          </p:cNvPr>
          <p:cNvSpPr/>
          <p:nvPr/>
        </p:nvSpPr>
        <p:spPr bwMode="auto">
          <a:xfrm>
            <a:off x="1443605" y="2215534"/>
            <a:ext cx="6382271" cy="432048"/>
          </a:xfrm>
          <a:prstGeom prst="rect">
            <a:avLst/>
          </a:prstGeom>
          <a:noFill/>
          <a:ln w="34925" cap="flat" cmpd="sng" algn="ctr">
            <a:solidFill>
              <a:srgbClr val="1D1DFF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9743D94E-AB4E-4BC7-97F8-78D6BDD91957}"/>
              </a:ext>
            </a:extLst>
          </p:cNvPr>
          <p:cNvSpPr txBox="1">
            <a:spLocks/>
          </p:cNvSpPr>
          <p:nvPr/>
        </p:nvSpPr>
        <p:spPr>
          <a:xfrm>
            <a:off x="2495600" y="42735"/>
            <a:ext cx="7128792" cy="64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800" b="1" dirty="0"/>
              <a:t>實習二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9679E16-26D2-4A20-90E8-0C577A66E120}"/>
                  </a:ext>
                </a:extLst>
              </p:cNvPr>
              <p:cNvSpPr txBox="1"/>
              <p:nvPr/>
            </p:nvSpPr>
            <p:spPr>
              <a:xfrm>
                <a:off x="4491265" y="3297959"/>
                <a:ext cx="18551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𝑉𝑅𝐸𝐹𝐿𝑂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=0  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𝑉</m:t>
                      </m:r>
                    </m:oMath>
                  </m:oMathPara>
                </a14:m>
                <a:endParaRPr lang="en-US" altLang="zh-TW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𝑉𝑅𝐸𝐹𝐻𝐼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=3.3</m:t>
                      </m:r>
                      <m:r>
                        <a:rPr lang="en-US" altLang="zh-TW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𝑉</m:t>
                      </m:r>
                    </m:oMath>
                  </m:oMathPara>
                </a14:m>
                <a:endParaRPr lang="zh-TW" altLang="en-US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9679E16-26D2-4A20-90E8-0C577A66E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265" y="3297959"/>
                <a:ext cx="1855188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2BE3742-4946-4C70-8820-5BA0557CB085}"/>
                  </a:ext>
                </a:extLst>
              </p:cNvPr>
              <p:cNvSpPr txBox="1"/>
              <p:nvPr/>
            </p:nvSpPr>
            <p:spPr>
              <a:xfrm>
                <a:off x="125714" y="4653136"/>
                <a:ext cx="70051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𝐸𝑥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altLang="zh-TW" sz="2400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2BE3742-4946-4C70-8820-5BA0557CB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4" y="4653136"/>
                <a:ext cx="700513" cy="738664"/>
              </a:xfrm>
              <a:prstGeom prst="rect">
                <a:avLst/>
              </a:prstGeom>
              <a:blipFill>
                <a:blip r:embed="rId8"/>
                <a:stretch>
                  <a:fillRect l="-26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7A51A548-9632-4431-A342-9E03E7AA58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128116"/>
              </p:ext>
            </p:extLst>
          </p:nvPr>
        </p:nvGraphicFramePr>
        <p:xfrm>
          <a:off x="652096" y="5214544"/>
          <a:ext cx="3064516" cy="877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Equation" r:id="rId9" imgW="2133360" imgH="609480" progId="Equation.DSMT4">
                  <p:embed/>
                </p:oleObj>
              </mc:Choice>
              <mc:Fallback>
                <p:oleObj name="Equation" r:id="rId9" imgW="213336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2096" y="5214544"/>
                        <a:ext cx="3064516" cy="877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09C55DD0-B26A-4D75-B153-A9C3070C9E6A}"/>
              </a:ext>
            </a:extLst>
          </p:cNvPr>
          <p:cNvSpPr/>
          <p:nvPr/>
        </p:nvSpPr>
        <p:spPr>
          <a:xfrm>
            <a:off x="125714" y="4653136"/>
            <a:ext cx="3878929" cy="143937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5093000-E4A2-4E66-A0A6-C9E49C1B23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5448" y="1158941"/>
            <a:ext cx="3209631" cy="2574907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4E039FBE-8950-4B56-94BD-1313ECB9911D}"/>
              </a:ext>
            </a:extLst>
          </p:cNvPr>
          <p:cNvSpPr txBox="1"/>
          <p:nvPr/>
        </p:nvSpPr>
        <p:spPr>
          <a:xfrm>
            <a:off x="8869132" y="3765967"/>
            <a:ext cx="3333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3bit ADC 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量化誤差示意圖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ECB21099-670F-42B4-A038-5127C86F5932}"/>
              </a:ext>
            </a:extLst>
          </p:cNvPr>
          <p:cNvSpPr/>
          <p:nvPr/>
        </p:nvSpPr>
        <p:spPr>
          <a:xfrm>
            <a:off x="109111" y="1464406"/>
            <a:ext cx="7811855" cy="270010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3A6EA12-F828-489F-8EED-421168A4B98F}"/>
              </a:ext>
            </a:extLst>
          </p:cNvPr>
          <p:cNvSpPr/>
          <p:nvPr/>
        </p:nvSpPr>
        <p:spPr>
          <a:xfrm>
            <a:off x="8409136" y="1125728"/>
            <a:ext cx="3428386" cy="300855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9A186EDA-30DD-4E12-AE4A-9EBBA648EE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9136" y="4509120"/>
            <a:ext cx="2987540" cy="1119382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02A1CC5-DB3E-4434-9E16-82F6465DBF6B}"/>
              </a:ext>
            </a:extLst>
          </p:cNvPr>
          <p:cNvSpPr/>
          <p:nvPr/>
        </p:nvSpPr>
        <p:spPr>
          <a:xfrm>
            <a:off x="8769176" y="4802334"/>
            <a:ext cx="216024" cy="3026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50B3B6D-A878-4DD8-A8AC-72CE7120EACD}"/>
              </a:ext>
            </a:extLst>
          </p:cNvPr>
          <p:cNvSpPr/>
          <p:nvPr/>
        </p:nvSpPr>
        <p:spPr>
          <a:xfrm>
            <a:off x="9647480" y="4959278"/>
            <a:ext cx="216024" cy="4337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7" name="物件 26">
            <a:extLst>
              <a:ext uri="{FF2B5EF4-FFF2-40B4-BE49-F238E27FC236}">
                <a16:creationId xmlns:a16="http://schemas.microsoft.com/office/drawing/2014/main" id="{81F35DD3-C58F-46B6-BCD2-151DE6B262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344388"/>
              </p:ext>
            </p:extLst>
          </p:nvPr>
        </p:nvGraphicFramePr>
        <p:xfrm>
          <a:off x="8769176" y="5530227"/>
          <a:ext cx="97155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name="Equation" r:id="rId13" imgW="971310" imgH="485978" progId="Equation.DSMT4">
                  <p:embed/>
                </p:oleObj>
              </mc:Choice>
              <mc:Fallback>
                <p:oleObj name="Equation" r:id="rId13" imgW="971310" imgH="48597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769176" y="5530227"/>
                        <a:ext cx="97155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0935E58-B720-461D-80E1-B63100BEF858}"/>
              </a:ext>
            </a:extLst>
          </p:cNvPr>
          <p:cNvSpPr/>
          <p:nvPr/>
        </p:nvSpPr>
        <p:spPr>
          <a:xfrm>
            <a:off x="8409136" y="4365104"/>
            <a:ext cx="3428386" cy="22322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2545C62-1791-4FB6-AA48-6E050BDCD67D}"/>
              </a:ext>
            </a:extLst>
          </p:cNvPr>
          <p:cNvSpPr txBox="1"/>
          <p:nvPr/>
        </p:nvSpPr>
        <p:spPr>
          <a:xfrm>
            <a:off x="9254951" y="6204810"/>
            <a:ext cx="3333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 ADC 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ahoma" panose="020B0604030504040204" pitchFamily="34" charset="0"/>
              </a:rPr>
              <a:t>阻抗匹配</a:t>
            </a:r>
          </a:p>
        </p:txBody>
      </p:sp>
    </p:spTree>
    <p:extLst>
      <p:ext uri="{BB962C8B-B14F-4D97-AF65-F5344CB8AC3E}">
        <p14:creationId xmlns:p14="http://schemas.microsoft.com/office/powerpoint/2010/main" val="689449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268760"/>
            <a:ext cx="6984776" cy="4937783"/>
          </a:xfrm>
          <a:prstGeom prst="rect">
            <a:avLst/>
          </a:prstGeom>
        </p:spPr>
      </p:pic>
      <p:pic>
        <p:nvPicPr>
          <p:cNvPr id="8" name="內容版面配置區 7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0310"/>
            <a:ext cx="0" cy="0"/>
          </a:xfrm>
        </p:spPr>
      </p:pic>
      <p:sp>
        <p:nvSpPr>
          <p:cNvPr id="29" name="圓角矩形 28"/>
          <p:cNvSpPr/>
          <p:nvPr/>
        </p:nvSpPr>
        <p:spPr>
          <a:xfrm>
            <a:off x="2063552" y="908025"/>
            <a:ext cx="7776864" cy="5616625"/>
          </a:xfrm>
          <a:prstGeom prst="roundRect">
            <a:avLst>
              <a:gd name="adj" fmla="val 3761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 bwMode="auto">
          <a:xfrm>
            <a:off x="2818052" y="2264741"/>
            <a:ext cx="1246775" cy="1846865"/>
          </a:xfrm>
          <a:prstGeom prst="roundRect">
            <a:avLst/>
          </a:prstGeom>
          <a:noFill/>
          <a:ln w="34925" cap="flat" cmpd="sng" algn="ctr">
            <a:solidFill>
              <a:srgbClr val="1D1DFF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7" name="圓角矩形 6"/>
          <p:cNvSpPr/>
          <p:nvPr/>
        </p:nvSpPr>
        <p:spPr bwMode="auto">
          <a:xfrm>
            <a:off x="3969386" y="2109591"/>
            <a:ext cx="432048" cy="148056"/>
          </a:xfrm>
          <a:prstGeom prst="roundRect">
            <a:avLst/>
          </a:prstGeom>
          <a:noFill/>
          <a:ln w="34925" cap="flat" cmpd="sng" algn="ctr">
            <a:solidFill>
              <a:srgbClr val="1D1DFF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265530" y="2359242"/>
            <a:ext cx="504056" cy="184348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2855640" y="4933270"/>
            <a:ext cx="552719" cy="439946"/>
          </a:xfrm>
          <a:prstGeom prst="rect">
            <a:avLst/>
          </a:prstGeom>
          <a:noFill/>
          <a:ln w="34925" cap="flat" cmpd="sng" algn="ctr">
            <a:solidFill>
              <a:srgbClr val="1D1DFF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7210229" y="1871152"/>
            <a:ext cx="1970340" cy="1104486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8577898" y="3014662"/>
            <a:ext cx="864096" cy="192457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6777698" y="5580181"/>
            <a:ext cx="2592288" cy="576065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9" name="副標題 2"/>
          <p:cNvSpPr txBox="1">
            <a:spLocks/>
          </p:cNvSpPr>
          <p:nvPr/>
        </p:nvSpPr>
        <p:spPr>
          <a:xfrm>
            <a:off x="2495600" y="42735"/>
            <a:ext cx="7128792" cy="64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800" b="1" dirty="0"/>
              <a:t>實習二</a:t>
            </a:r>
          </a:p>
        </p:txBody>
      </p:sp>
    </p:spTree>
    <p:extLst>
      <p:ext uri="{BB962C8B-B14F-4D97-AF65-F5344CB8AC3E}">
        <p14:creationId xmlns:p14="http://schemas.microsoft.com/office/powerpoint/2010/main" val="2700444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0310"/>
            <a:ext cx="0" cy="0"/>
          </a:xfrm>
        </p:spPr>
      </p:pic>
      <p:sp>
        <p:nvSpPr>
          <p:cNvPr id="29" name="圓角矩形 28"/>
          <p:cNvSpPr/>
          <p:nvPr/>
        </p:nvSpPr>
        <p:spPr>
          <a:xfrm>
            <a:off x="2042464" y="698004"/>
            <a:ext cx="8518031" cy="5755332"/>
          </a:xfrm>
          <a:prstGeom prst="roundRect">
            <a:avLst>
              <a:gd name="adj" fmla="val 3761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608" y="728092"/>
            <a:ext cx="7369609" cy="562924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 rot="5400000">
            <a:off x="2056062" y="3273460"/>
            <a:ext cx="2683310" cy="508090"/>
          </a:xfrm>
          <a:prstGeom prst="rect">
            <a:avLst/>
          </a:prstGeom>
          <a:noFill/>
          <a:ln w="28575" cap="flat" cmpd="sng" algn="ctr">
            <a:solidFill>
              <a:srgbClr val="1D1DFF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7350243" y="2314663"/>
            <a:ext cx="1338046" cy="394257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8006138" y="3250507"/>
            <a:ext cx="2032360" cy="129952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081053" y="1016868"/>
            <a:ext cx="1312609" cy="951571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1" name="副標題 2"/>
          <p:cNvSpPr txBox="1">
            <a:spLocks/>
          </p:cNvSpPr>
          <p:nvPr/>
        </p:nvSpPr>
        <p:spPr>
          <a:xfrm>
            <a:off x="2495600" y="42735"/>
            <a:ext cx="7128792" cy="64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800" b="1" dirty="0"/>
              <a:t>實習二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6430030" y="937092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of Conversion</a:t>
            </a:r>
            <a:endParaRPr lang="zh-TW" altLang="en-US" b="1" dirty="0">
              <a:solidFill>
                <a:srgbClr val="00B05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701652" y="2785173"/>
            <a:ext cx="337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 signal to trigger ADC </a:t>
            </a:r>
            <a:endParaRPr lang="zh-TW" altLang="en-US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40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0310"/>
            <a:ext cx="0" cy="0"/>
          </a:xfrm>
        </p:spPr>
      </p:pic>
      <p:sp>
        <p:nvSpPr>
          <p:cNvPr id="29" name="圓角矩形 28"/>
          <p:cNvSpPr/>
          <p:nvPr/>
        </p:nvSpPr>
        <p:spPr>
          <a:xfrm>
            <a:off x="1559496" y="920281"/>
            <a:ext cx="9505056" cy="5616625"/>
          </a:xfrm>
          <a:prstGeom prst="roundRect">
            <a:avLst>
              <a:gd name="adj" fmla="val 3761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6" y="1241592"/>
            <a:ext cx="8856984" cy="4949491"/>
          </a:xfrm>
          <a:prstGeom prst="rect">
            <a:avLst/>
          </a:prstGeom>
        </p:spPr>
      </p:pic>
      <p:sp>
        <p:nvSpPr>
          <p:cNvPr id="6" name="副標題 2"/>
          <p:cNvSpPr txBox="1">
            <a:spLocks/>
          </p:cNvSpPr>
          <p:nvPr/>
        </p:nvSpPr>
        <p:spPr>
          <a:xfrm>
            <a:off x="2495600" y="42735"/>
            <a:ext cx="7128792" cy="64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800" b="1" dirty="0"/>
              <a:t>實習二</a:t>
            </a:r>
          </a:p>
        </p:txBody>
      </p:sp>
    </p:spTree>
    <p:extLst>
      <p:ext uri="{BB962C8B-B14F-4D97-AF65-F5344CB8AC3E}">
        <p14:creationId xmlns:p14="http://schemas.microsoft.com/office/powerpoint/2010/main" val="2226685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2">
            <a:extLst>
              <a:ext uri="{FF2B5EF4-FFF2-40B4-BE49-F238E27FC236}">
                <a16:creationId xmlns:a16="http://schemas.microsoft.com/office/drawing/2014/main" id="{543556F7-B215-45DE-B6A9-56D7D349D691}"/>
              </a:ext>
            </a:extLst>
          </p:cNvPr>
          <p:cNvSpPr txBox="1">
            <a:spLocks/>
          </p:cNvSpPr>
          <p:nvPr/>
        </p:nvSpPr>
        <p:spPr>
          <a:xfrm>
            <a:off x="2495600" y="42735"/>
            <a:ext cx="7128792" cy="64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800" b="1" dirty="0"/>
              <a:t>實習二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55DF26-DD81-4866-A4D3-30A3FCA60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4" y="2000047"/>
            <a:ext cx="7129102" cy="344488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8BABD85-19A9-4451-A470-FC4090449E87}"/>
              </a:ext>
            </a:extLst>
          </p:cNvPr>
          <p:cNvSpPr txBox="1"/>
          <p:nvPr/>
        </p:nvSpPr>
        <p:spPr>
          <a:xfrm>
            <a:off x="425060" y="1692270"/>
            <a:ext cx="6097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Instruction P162</a:t>
            </a:r>
            <a:endParaRPr lang="zh-TW" altLang="en-US" sz="1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B719F9-537B-45BA-89A3-E874B41493CD}"/>
              </a:ext>
            </a:extLst>
          </p:cNvPr>
          <p:cNvSpPr/>
          <p:nvPr/>
        </p:nvSpPr>
        <p:spPr>
          <a:xfrm>
            <a:off x="5603870" y="2010363"/>
            <a:ext cx="1661950" cy="344488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C16850-108C-4116-98F7-FE63F1B213EB}"/>
              </a:ext>
            </a:extLst>
          </p:cNvPr>
          <p:cNvSpPr txBox="1"/>
          <p:nvPr/>
        </p:nvSpPr>
        <p:spPr>
          <a:xfrm>
            <a:off x="5375920" y="5549231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</a:t>
            </a:r>
            <a:r>
              <a:rPr lang="en-US" altLang="zh-TW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Flag</a:t>
            </a:r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判斷運算結果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2F428-E461-4D72-8BE3-7233DA82F498}"/>
              </a:ext>
            </a:extLst>
          </p:cNvPr>
          <p:cNvSpPr/>
          <p:nvPr/>
        </p:nvSpPr>
        <p:spPr>
          <a:xfrm>
            <a:off x="3858844" y="2010363"/>
            <a:ext cx="1661950" cy="344488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2BDAF6B-2662-41FC-833D-A25E6223A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302" y="1961413"/>
            <a:ext cx="2700300" cy="1523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5363995-6F88-46C9-8907-6D5EC86BA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242" y="4364298"/>
            <a:ext cx="2880320" cy="15347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262C8D6-650A-4BDF-B5F2-86C4497AF448}"/>
              </a:ext>
            </a:extLst>
          </p:cNvPr>
          <p:cNvSpPr/>
          <p:nvPr/>
        </p:nvSpPr>
        <p:spPr>
          <a:xfrm>
            <a:off x="7824192" y="1277259"/>
            <a:ext cx="3816424" cy="50481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9692788-90AC-45F2-B675-9C99D5C49E93}"/>
              </a:ext>
            </a:extLst>
          </p:cNvPr>
          <p:cNvSpPr txBox="1"/>
          <p:nvPr/>
        </p:nvSpPr>
        <p:spPr>
          <a:xfrm>
            <a:off x="8112224" y="1437714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BCC4B52-3D11-4F39-A93F-57A6CE798F75}"/>
              </a:ext>
            </a:extLst>
          </p:cNvPr>
          <p:cNvCxnSpPr/>
          <p:nvPr/>
        </p:nvCxnSpPr>
        <p:spPr>
          <a:xfrm>
            <a:off x="9552384" y="3666813"/>
            <a:ext cx="0" cy="288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E700531-AB29-4AAA-9941-9FF3B65D3C5E}"/>
              </a:ext>
            </a:extLst>
          </p:cNvPr>
          <p:cNvCxnSpPr/>
          <p:nvPr/>
        </p:nvCxnSpPr>
        <p:spPr>
          <a:xfrm>
            <a:off x="9671163" y="3666813"/>
            <a:ext cx="0" cy="288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549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0310"/>
            <a:ext cx="0" cy="0"/>
          </a:xfrm>
        </p:spPr>
      </p:pic>
      <p:sp>
        <p:nvSpPr>
          <p:cNvPr id="12" name="副標題 2"/>
          <p:cNvSpPr txBox="1">
            <a:spLocks/>
          </p:cNvSpPr>
          <p:nvPr/>
        </p:nvSpPr>
        <p:spPr>
          <a:xfrm>
            <a:off x="2495600" y="42735"/>
            <a:ext cx="7128792" cy="64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800" b="1" dirty="0"/>
              <a:t>實習二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8"/>
          <a:stretch/>
        </p:blipFill>
        <p:spPr>
          <a:xfrm>
            <a:off x="119336" y="1124744"/>
            <a:ext cx="10418019" cy="4929334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8764782" y="4792282"/>
            <a:ext cx="3971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設定</a:t>
            </a:r>
            <a:r>
              <a:rPr lang="en-US" altLang="zh-TW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ADC</a:t>
            </a:r>
            <a:r>
              <a:rPr lang="zh-TW" alt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取值時間        </a:t>
            </a:r>
            <a:r>
              <a:rPr lang="en-US" altLang="zh-TW" sz="14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Delfino</a:t>
            </a:r>
            <a:r>
              <a:rPr lang="en-US" altLang="zh-TW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p1636</a:t>
            </a:r>
            <a:endParaRPr lang="zh-TW" altLang="en-US" sz="1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760296" y="5009610"/>
            <a:ext cx="3971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設定觸發</a:t>
            </a:r>
            <a:r>
              <a:rPr lang="en-US" altLang="zh-TW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SOC0</a:t>
            </a:r>
            <a:r>
              <a:rPr lang="zh-TW" alt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訊號      </a:t>
            </a:r>
            <a:r>
              <a:rPr lang="en-US" altLang="zh-TW" sz="14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Delfino</a:t>
            </a:r>
            <a:r>
              <a:rPr lang="en-US" altLang="zh-TW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p1636</a:t>
            </a:r>
            <a:endParaRPr lang="zh-TW" altLang="en-US" sz="1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760295" y="5224067"/>
            <a:ext cx="3971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令</a:t>
            </a:r>
            <a:r>
              <a:rPr lang="en-US" altLang="zh-TW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EOC0</a:t>
            </a:r>
            <a:r>
              <a:rPr lang="zh-TW" alt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觸發</a:t>
            </a:r>
            <a:r>
              <a:rPr lang="en-US" altLang="zh-TW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ADCINT1 </a:t>
            </a:r>
            <a:r>
              <a:rPr lang="en-US" altLang="zh-TW" sz="14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Delfino</a:t>
            </a:r>
            <a:r>
              <a:rPr lang="en-US" altLang="zh-TW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p1607</a:t>
            </a:r>
            <a:endParaRPr lang="zh-TW" altLang="en-US" sz="1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727283" y="3284984"/>
            <a:ext cx="3464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設定</a:t>
            </a:r>
            <a:r>
              <a:rPr lang="en-US" altLang="zh-TW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ADC Clock</a:t>
            </a:r>
            <a:r>
              <a:rPr lang="zh-TW" alt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</a:t>
            </a:r>
            <a:r>
              <a:rPr lang="en-US" altLang="zh-TW" sz="14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Delfino</a:t>
            </a:r>
            <a:r>
              <a:rPr lang="en-US" altLang="zh-TW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p1636</a:t>
            </a:r>
            <a:endParaRPr lang="zh-TW" altLang="en-US" sz="1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19336" y="3717032"/>
            <a:ext cx="7632848" cy="1075250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727283" y="4078982"/>
            <a:ext cx="3464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ADC </a:t>
            </a:r>
            <a:r>
              <a:rPr lang="zh-TW" alt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啟動              </a:t>
            </a:r>
            <a:r>
              <a:rPr lang="en-US" altLang="zh-TW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Delfino11.12 p1574</a:t>
            </a:r>
            <a:endParaRPr lang="zh-TW" altLang="en-US" sz="1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7896199" y="4100637"/>
            <a:ext cx="807779" cy="2644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63352" y="6054078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ACQPS</a:t>
            </a:r>
            <a:r>
              <a:rPr lang="zh-TW" alt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時間具體設定可參考 </a:t>
            </a:r>
            <a:r>
              <a:rPr lang="en-US" altLang="zh-TW" sz="14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Delfino</a:t>
            </a:r>
            <a:r>
              <a:rPr lang="en-US" altLang="zh-TW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11.15.2  p1586</a:t>
            </a:r>
            <a:endParaRPr lang="zh-TW" altLang="en-US" sz="1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63352" y="6332237"/>
            <a:ext cx="5256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ADC Clock</a:t>
            </a:r>
            <a:r>
              <a:rPr lang="zh-TW" alt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具體設定可參考 </a:t>
            </a:r>
            <a:r>
              <a:rPr lang="en-US" altLang="zh-TW" sz="14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Delfino</a:t>
            </a:r>
            <a:r>
              <a:rPr lang="en-US" altLang="zh-TW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11.14.1  p1576</a:t>
            </a:r>
            <a:endParaRPr lang="zh-TW" altLang="en-US" sz="1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04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92" y="1633917"/>
            <a:ext cx="8331986" cy="3917688"/>
          </a:xfrm>
          <a:prstGeom prst="rect">
            <a:avLst/>
          </a:prstGeom>
        </p:spPr>
      </p:pic>
      <p:pic>
        <p:nvPicPr>
          <p:cNvPr id="8" name="內容版面配置區 7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0310"/>
            <a:ext cx="0" cy="0"/>
          </a:xfrm>
        </p:spPr>
      </p:pic>
      <p:sp>
        <p:nvSpPr>
          <p:cNvPr id="12" name="副標題 2"/>
          <p:cNvSpPr txBox="1">
            <a:spLocks/>
          </p:cNvSpPr>
          <p:nvPr/>
        </p:nvSpPr>
        <p:spPr>
          <a:xfrm>
            <a:off x="2495600" y="42735"/>
            <a:ext cx="7128792" cy="64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TW" altLang="en-US" sz="2800" b="1" dirty="0"/>
              <a:t>實習二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8764782" y="4792282"/>
            <a:ext cx="3971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將</a:t>
            </a:r>
            <a:r>
              <a:rPr lang="en-US" altLang="zh-TW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ADC</a:t>
            </a:r>
            <a:r>
              <a:rPr lang="zh-TW" alt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值放入</a:t>
            </a:r>
            <a:r>
              <a:rPr lang="en-US" altLang="zh-TW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</a:t>
            </a:r>
            <a:r>
              <a:rPr lang="zh-TW" alt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中       </a:t>
            </a:r>
            <a:r>
              <a:rPr lang="en-US" altLang="zh-TW" sz="14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Delfino</a:t>
            </a:r>
            <a:r>
              <a:rPr lang="en-US" altLang="zh-TW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p1732</a:t>
            </a:r>
            <a:endParaRPr lang="zh-TW" altLang="en-US" sz="1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8703978" y="1874007"/>
            <a:ext cx="3464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軟體觸發</a:t>
            </a:r>
            <a:r>
              <a:rPr lang="en-US" altLang="zh-TW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ADC</a:t>
            </a:r>
            <a:r>
              <a:rPr lang="zh-TW" alt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中斷           </a:t>
            </a:r>
            <a:r>
              <a:rPr lang="en-US" altLang="zh-TW" sz="14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Delfino</a:t>
            </a:r>
            <a:r>
              <a:rPr lang="en-US" altLang="zh-TW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p1623</a:t>
            </a:r>
            <a:endParaRPr lang="zh-TW" altLang="en-US" sz="1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9296524" y="2795348"/>
            <a:ext cx="1329157" cy="312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等待</a:t>
            </a:r>
            <a:r>
              <a:rPr lang="en-US" altLang="zh-TW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ADC</a:t>
            </a:r>
            <a:r>
              <a:rPr lang="zh-TW" altLang="en-US" sz="14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完成</a:t>
            </a:r>
            <a:endParaRPr lang="zh-TW" altLang="en-US" sz="1400" b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8936483" y="2804635"/>
            <a:ext cx="327870" cy="2935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404162" y="2376512"/>
            <a:ext cx="8500150" cy="1075250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371992" y="4581127"/>
            <a:ext cx="8028264" cy="648073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9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22" name="向右箭號 21"/>
          <p:cNvSpPr/>
          <p:nvPr/>
        </p:nvSpPr>
        <p:spPr>
          <a:xfrm>
            <a:off x="8436912" y="4792282"/>
            <a:ext cx="327870" cy="29357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681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37A32F6-8C45-4CB3-8C31-3AE6203E1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216" y="953587"/>
            <a:ext cx="8298922" cy="27627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216" y="3754076"/>
            <a:ext cx="8298922" cy="2827885"/>
          </a:xfrm>
          <a:prstGeom prst="rect">
            <a:avLst/>
          </a:prstGeom>
        </p:spPr>
      </p:pic>
      <p:pic>
        <p:nvPicPr>
          <p:cNvPr id="8" name="內容版面配置區 7"/>
          <p:cNvPicPr>
            <a:picLocks noGrp="1" noChangeAspect="1"/>
          </p:cNvPicPr>
          <p:nvPr>
            <p:ph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0310"/>
            <a:ext cx="0" cy="0"/>
          </a:xfrm>
        </p:spPr>
      </p:pic>
      <p:sp>
        <p:nvSpPr>
          <p:cNvPr id="12" name="副標題 2"/>
          <p:cNvSpPr txBox="1">
            <a:spLocks/>
          </p:cNvSpPr>
          <p:nvPr/>
        </p:nvSpPr>
        <p:spPr>
          <a:xfrm>
            <a:off x="2495600" y="42735"/>
            <a:ext cx="7128792" cy="649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Times New Roman" pitchFamily="18" charset="0"/>
                <a:ea typeface="標楷體" pitchFamily="65" charset="-120"/>
                <a:cs typeface="Times New Roman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zh-TW" altLang="en-US" dirty="0"/>
          </a:p>
        </p:txBody>
      </p:sp>
      <p:sp>
        <p:nvSpPr>
          <p:cNvPr id="2" name="圓角矩形 1"/>
          <p:cNvSpPr/>
          <p:nvPr/>
        </p:nvSpPr>
        <p:spPr>
          <a:xfrm>
            <a:off x="6025032" y="3394036"/>
            <a:ext cx="2231208" cy="3223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4007767" y="5085183"/>
            <a:ext cx="2093909" cy="2439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358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80511</TotalTime>
  <Words>712</Words>
  <Application>Microsoft Office PowerPoint</Application>
  <PresentationFormat>寬螢幕</PresentationFormat>
  <Paragraphs>159</Paragraphs>
  <Slides>15</Slides>
  <Notes>14</Notes>
  <HiddenSlides>1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15</vt:i4>
      </vt:variant>
    </vt:vector>
  </HeadingPairs>
  <TitlesOfParts>
    <vt:vector size="25" baseType="lpstr">
      <vt:lpstr>微軟正黑體</vt:lpstr>
      <vt:lpstr>Arial</vt:lpstr>
      <vt:lpstr>Calibri</vt:lpstr>
      <vt:lpstr>Cambria Math</vt:lpstr>
      <vt:lpstr>Tahoma</vt:lpstr>
      <vt:lpstr>Times New Roman</vt:lpstr>
      <vt:lpstr>Wingdings</vt:lpstr>
      <vt:lpstr>Office 佈景主題</vt:lpstr>
      <vt:lpstr>Visio</vt:lpstr>
      <vt:lpstr>MathType 7.0 Equation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AWinter</dc:creator>
  <cp:lastModifiedBy>天賜 徐</cp:lastModifiedBy>
  <cp:revision>1733</cp:revision>
  <cp:lastPrinted>2019-08-05T13:33:10Z</cp:lastPrinted>
  <dcterms:created xsi:type="dcterms:W3CDTF">2013-07-18T14:48:04Z</dcterms:created>
  <dcterms:modified xsi:type="dcterms:W3CDTF">2024-10-07T04:18:56Z</dcterms:modified>
</cp:coreProperties>
</file>